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handoutMasterIdLst>
    <p:handoutMasterId r:id="rId20"/>
  </p:handoutMasterIdLst>
  <p:sldIdLst>
    <p:sldId id="260" r:id="rId2"/>
    <p:sldId id="262" r:id="rId3"/>
    <p:sldId id="281" r:id="rId4"/>
    <p:sldId id="276" r:id="rId5"/>
    <p:sldId id="275" r:id="rId6"/>
    <p:sldId id="278" r:id="rId7"/>
    <p:sldId id="271" r:id="rId8"/>
    <p:sldId id="286" r:id="rId9"/>
    <p:sldId id="290" r:id="rId10"/>
    <p:sldId id="279" r:id="rId11"/>
    <p:sldId id="287" r:id="rId12"/>
    <p:sldId id="289" r:id="rId13"/>
    <p:sldId id="267" r:id="rId14"/>
    <p:sldId id="266" r:id="rId15"/>
    <p:sldId id="272" r:id="rId16"/>
    <p:sldId id="269" r:id="rId17"/>
    <p:sldId id="257" r:id="rId1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ire Davies" initials="CD" lastIdx="2" clrIdx="0">
    <p:extLst>
      <p:ext uri="{19B8F6BF-5375-455C-9EA6-DF929625EA0E}">
        <p15:presenceInfo xmlns:p15="http://schemas.microsoft.com/office/powerpoint/2012/main" userId="60e4d1928bc9693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79E6D5-CEF9-4575-B702-1402E77A9A9D}" v="527" dt="2018-07-26T09:37:46.4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0234" autoAdjust="0"/>
  </p:normalViewPr>
  <p:slideViewPr>
    <p:cSldViewPr snapToGrid="0">
      <p:cViewPr varScale="1">
        <p:scale>
          <a:sx n="90" d="100"/>
          <a:sy n="90" d="100"/>
        </p:scale>
        <p:origin x="798" y="84"/>
      </p:cViewPr>
      <p:guideLst/>
    </p:cSldViewPr>
  </p:slideViewPr>
  <p:notesTextViewPr>
    <p:cViewPr>
      <p:scale>
        <a:sx n="1" d="1"/>
        <a:sy n="1" d="1"/>
      </p:scale>
      <p:origin x="0" y="0"/>
    </p:cViewPr>
  </p:notesTextViewPr>
  <p:notesViewPr>
    <p:cSldViewPr snapToGrid="0">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Davies" userId="60e4d1928bc9693a" providerId="LiveId" clId="{CCE21160-9385-4ED0-A713-198E05FB1F88}"/>
    <pc:docChg chg="undo redo custSel addSld delSld modSld modMainMaster">
      <pc:chgData name="Claire Davies" userId="60e4d1928bc9693a" providerId="LiveId" clId="{CCE21160-9385-4ED0-A713-198E05FB1F88}" dt="2018-07-26T09:37:46.449" v="526" actId="6549"/>
      <pc:docMkLst>
        <pc:docMk/>
      </pc:docMkLst>
      <pc:sldChg chg="modSp">
        <pc:chgData name="Claire Davies" userId="60e4d1928bc9693a" providerId="LiveId" clId="{CCE21160-9385-4ED0-A713-198E05FB1F88}" dt="2018-07-25T15:36:42.867" v="497" actId="27636"/>
        <pc:sldMkLst>
          <pc:docMk/>
          <pc:sldMk cId="3636008991" sldId="271"/>
        </pc:sldMkLst>
        <pc:spChg chg="mod">
          <ac:chgData name="Claire Davies" userId="60e4d1928bc9693a" providerId="LiveId" clId="{CCE21160-9385-4ED0-A713-198E05FB1F88}" dt="2018-07-25T15:36:42.867" v="497" actId="27636"/>
          <ac:spMkLst>
            <pc:docMk/>
            <pc:sldMk cId="3636008991" sldId="271"/>
            <ac:spMk id="3" creationId="{DE3D6DDC-BF1A-4442-9419-8813AF03BE5E}"/>
          </ac:spMkLst>
        </pc:spChg>
      </pc:sldChg>
      <pc:sldChg chg="modSp">
        <pc:chgData name="Claire Davies" userId="60e4d1928bc9693a" providerId="LiveId" clId="{CCE21160-9385-4ED0-A713-198E05FB1F88}" dt="2018-07-25T14:19:56.826" v="248" actId="20577"/>
        <pc:sldMkLst>
          <pc:docMk/>
          <pc:sldMk cId="2813059526" sldId="276"/>
        </pc:sldMkLst>
        <pc:spChg chg="mod">
          <ac:chgData name="Claire Davies" userId="60e4d1928bc9693a" providerId="LiveId" clId="{CCE21160-9385-4ED0-A713-198E05FB1F88}" dt="2018-07-25T14:19:56.826" v="248" actId="20577"/>
          <ac:spMkLst>
            <pc:docMk/>
            <pc:sldMk cId="2813059526" sldId="276"/>
            <ac:spMk id="3" creationId="{5FB9E7C8-98DE-459D-91DA-22CF8EF1DEF5}"/>
          </ac:spMkLst>
        </pc:spChg>
      </pc:sldChg>
      <pc:sldChg chg="modSp">
        <pc:chgData name="Claire Davies" userId="60e4d1928bc9693a" providerId="LiveId" clId="{CCE21160-9385-4ED0-A713-198E05FB1F88}" dt="2018-07-25T14:26:11.123" v="395"/>
        <pc:sldMkLst>
          <pc:docMk/>
          <pc:sldMk cId="3006130695" sldId="279"/>
        </pc:sldMkLst>
        <pc:graphicFrameChg chg="mod">
          <ac:chgData name="Claire Davies" userId="60e4d1928bc9693a" providerId="LiveId" clId="{CCE21160-9385-4ED0-A713-198E05FB1F88}" dt="2018-07-25T14:26:11.123" v="395"/>
          <ac:graphicFrameMkLst>
            <pc:docMk/>
            <pc:sldMk cId="3006130695" sldId="279"/>
            <ac:graphicFrameMk id="4" creationId="{34632A26-FFEB-4655-8F27-103EB3C99ADB}"/>
          </ac:graphicFrameMkLst>
        </pc:graphicFrameChg>
      </pc:sldChg>
      <pc:sldChg chg="modNotesTx">
        <pc:chgData name="Claire Davies" userId="60e4d1928bc9693a" providerId="LiveId" clId="{CCE21160-9385-4ED0-A713-198E05FB1F88}" dt="2018-07-26T09:37:46.449" v="526" actId="6549"/>
        <pc:sldMkLst>
          <pc:docMk/>
          <pc:sldMk cId="1121461856" sldId="281"/>
        </pc:sldMkLst>
      </pc:sldChg>
      <pc:sldChg chg="modSp">
        <pc:chgData name="Claire Davies" userId="60e4d1928bc9693a" providerId="LiveId" clId="{CCE21160-9385-4ED0-A713-198E05FB1F88}" dt="2018-07-25T14:15:42.207" v="94" actId="6549"/>
        <pc:sldMkLst>
          <pc:docMk/>
          <pc:sldMk cId="1385294141" sldId="287"/>
        </pc:sldMkLst>
        <pc:spChg chg="mod">
          <ac:chgData name="Claire Davies" userId="60e4d1928bc9693a" providerId="LiveId" clId="{CCE21160-9385-4ED0-A713-198E05FB1F88}" dt="2018-07-25T14:15:36.510" v="92" actId="1036"/>
          <ac:spMkLst>
            <pc:docMk/>
            <pc:sldMk cId="1385294141" sldId="287"/>
            <ac:spMk id="4" creationId="{91DED5C1-B0BE-4151-975E-6E1CABCA8DC5}"/>
          </ac:spMkLst>
        </pc:spChg>
        <pc:spChg chg="mod">
          <ac:chgData name="Claire Davies" userId="60e4d1928bc9693a" providerId="LiveId" clId="{CCE21160-9385-4ED0-A713-198E05FB1F88}" dt="2018-07-25T14:15:42.207" v="94" actId="6549"/>
          <ac:spMkLst>
            <pc:docMk/>
            <pc:sldMk cId="1385294141" sldId="287"/>
            <ac:spMk id="7" creationId="{3A48C2E7-BD6F-4149-A8F9-D27D58504F70}"/>
          </ac:spMkLst>
        </pc:spChg>
        <pc:graphicFrameChg chg="mod modGraphic">
          <ac:chgData name="Claire Davies" userId="60e4d1928bc9693a" providerId="LiveId" clId="{CCE21160-9385-4ED0-A713-198E05FB1F88}" dt="2018-07-25T14:15:23.919" v="70" actId="1035"/>
          <ac:graphicFrameMkLst>
            <pc:docMk/>
            <pc:sldMk cId="1385294141" sldId="287"/>
            <ac:graphicFrameMk id="3" creationId="{D6D4DF88-F1A3-4A5A-BAFA-DD44C110942D}"/>
          </ac:graphicFrameMkLst>
        </pc:graphicFrameChg>
      </pc:sldChg>
      <pc:sldChg chg="del">
        <pc:chgData name="Claire Davies" userId="60e4d1928bc9693a" providerId="LiveId" clId="{CCE21160-9385-4ED0-A713-198E05FB1F88}" dt="2018-07-25T14:16:27.947" v="126" actId="2696"/>
        <pc:sldMkLst>
          <pc:docMk/>
          <pc:sldMk cId="1248712236" sldId="288"/>
        </pc:sldMkLst>
      </pc:sldChg>
      <pc:sldChg chg="modSp add">
        <pc:chgData name="Claire Davies" userId="60e4d1928bc9693a" providerId="LiveId" clId="{CCE21160-9385-4ED0-A713-198E05FB1F88}" dt="2018-07-25T14:16:19.890" v="125" actId="1036"/>
        <pc:sldMkLst>
          <pc:docMk/>
          <pc:sldMk cId="1693287654" sldId="289"/>
        </pc:sldMkLst>
        <pc:spChg chg="mod">
          <ac:chgData name="Claire Davies" userId="60e4d1928bc9693a" providerId="LiveId" clId="{CCE21160-9385-4ED0-A713-198E05FB1F88}" dt="2018-07-25T14:16:19.890" v="125" actId="1036"/>
          <ac:spMkLst>
            <pc:docMk/>
            <pc:sldMk cId="1693287654" sldId="289"/>
            <ac:spMk id="4" creationId="{91DED5C1-B0BE-4151-975E-6E1CABCA8DC5}"/>
          </ac:spMkLst>
        </pc:spChg>
      </pc:sldChg>
      <pc:sldChg chg="addSp delSp modSp add">
        <pc:chgData name="Claire Davies" userId="60e4d1928bc9693a" providerId="LiveId" clId="{CCE21160-9385-4ED0-A713-198E05FB1F88}" dt="2018-07-25T15:39:08.548" v="525" actId="20577"/>
        <pc:sldMkLst>
          <pc:docMk/>
          <pc:sldMk cId="187156941" sldId="290"/>
        </pc:sldMkLst>
        <pc:spChg chg="mod">
          <ac:chgData name="Claire Davies" userId="60e4d1928bc9693a" providerId="LiveId" clId="{CCE21160-9385-4ED0-A713-198E05FB1F88}" dt="2018-07-25T14:23:12.371" v="392" actId="20577"/>
          <ac:spMkLst>
            <pc:docMk/>
            <pc:sldMk cId="187156941" sldId="290"/>
            <ac:spMk id="2" creationId="{FD06BE82-90DE-451D-8AC3-D633E8E38F34}"/>
          </ac:spMkLst>
        </pc:spChg>
        <pc:spChg chg="del">
          <ac:chgData name="Claire Davies" userId="60e4d1928bc9693a" providerId="LiveId" clId="{CCE21160-9385-4ED0-A713-198E05FB1F88}" dt="2018-07-25T14:26:01.268" v="393"/>
          <ac:spMkLst>
            <pc:docMk/>
            <pc:sldMk cId="187156941" sldId="290"/>
            <ac:spMk id="3" creationId="{0A87E4D9-4FFA-49BD-B0F8-C7F1D3D44802}"/>
          </ac:spMkLst>
        </pc:spChg>
        <pc:spChg chg="add ord">
          <ac:chgData name="Claire Davies" userId="60e4d1928bc9693a" providerId="LiveId" clId="{CCE21160-9385-4ED0-A713-198E05FB1F88}" dt="2018-07-25T14:27:08.233" v="413" actId="167"/>
          <ac:spMkLst>
            <pc:docMk/>
            <pc:sldMk cId="187156941" sldId="290"/>
            <ac:spMk id="5" creationId="{381F15EC-23E8-4225-8F88-FBE694C292D3}"/>
          </ac:spMkLst>
        </pc:spChg>
        <pc:graphicFrameChg chg="add mod ord modGraphic">
          <ac:chgData name="Claire Davies" userId="60e4d1928bc9693a" providerId="LiveId" clId="{CCE21160-9385-4ED0-A713-198E05FB1F88}" dt="2018-07-25T15:39:08.548" v="525" actId="20577"/>
          <ac:graphicFrameMkLst>
            <pc:docMk/>
            <pc:sldMk cId="187156941" sldId="290"/>
            <ac:graphicFrameMk id="4" creationId="{35476F98-58C6-477E-A2B0-106E0EDB8FAA}"/>
          </ac:graphicFrameMkLst>
        </pc:graphicFrameChg>
      </pc:sldChg>
      <pc:sldMasterChg chg="modSldLayout">
        <pc:chgData name="Claire Davies" userId="60e4d1928bc9693a" providerId="LiveId" clId="{CCE21160-9385-4ED0-A713-198E05FB1F88}" dt="2018-07-25T14:19:17.731" v="231" actId="478"/>
        <pc:sldMasterMkLst>
          <pc:docMk/>
          <pc:sldMasterMk cId="2834409629" sldId="2147483684"/>
        </pc:sldMasterMkLst>
        <pc:sldLayoutChg chg="delSp">
          <pc:chgData name="Claire Davies" userId="60e4d1928bc9693a" providerId="LiveId" clId="{CCE21160-9385-4ED0-A713-198E05FB1F88}" dt="2018-07-25T14:19:17.731" v="231" actId="478"/>
          <pc:sldLayoutMkLst>
            <pc:docMk/>
            <pc:sldMasterMk cId="2834409629" sldId="2147483684"/>
            <pc:sldLayoutMk cId="3728915134" sldId="2147483686"/>
          </pc:sldLayoutMkLst>
          <pc:picChg chg="del">
            <ac:chgData name="Claire Davies" userId="60e4d1928bc9693a" providerId="LiveId" clId="{CCE21160-9385-4ED0-A713-198E05FB1F88}" dt="2018-07-25T14:19:17.731" v="231" actId="478"/>
            <ac:picMkLst>
              <pc:docMk/>
              <pc:sldMasterMk cId="2834409629" sldId="2147483684"/>
              <pc:sldLayoutMk cId="3728915134" sldId="2147483686"/>
              <ac:picMk id="7" creationId="{88848E17-870B-4AAD-82A9-79144404A602}"/>
            </ac:picMkLst>
          </pc:pic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60e4d1928bc9693a/Conferences%20and%20papers/AIDS%202018/Copy%20for%20publication%20with%20changes/Tables_all%2025112017%20v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60e4d1928bc9693a/Conferences%20and%20papers/AIDS%202018/Copy%20for%20publication%20with%20changes/Tables_all%2025112017%20v2.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137282701158201"/>
          <c:y val="9.8630136986301367E-2"/>
          <c:w val="0.82504705772725151"/>
          <c:h val="0.67187366071994625"/>
        </c:manualLayout>
      </c:layout>
      <c:lineChart>
        <c:grouping val="standard"/>
        <c:varyColors val="0"/>
        <c:ser>
          <c:idx val="0"/>
          <c:order val="0"/>
          <c:tx>
            <c:v>Adjusted rate ratio</c:v>
          </c:tx>
          <c:spPr>
            <a:ln w="19050" cap="rnd">
              <a:solidFill>
                <a:schemeClr val="tx1"/>
              </a:solidFill>
              <a:round/>
            </a:ln>
            <a:effectLst/>
          </c:spPr>
          <c:marker>
            <c:symbol val="circle"/>
            <c:size val="5"/>
            <c:spPr>
              <a:solidFill>
                <a:schemeClr val="tx1"/>
              </a:solidFill>
              <a:ln w="9525">
                <a:solidFill>
                  <a:schemeClr val="tx1"/>
                </a:solidFill>
              </a:ln>
              <a:effectLst/>
            </c:spPr>
          </c:marker>
          <c:cat>
            <c:strRef>
              <c:f>'[Tables_all 25112017 v2.xlsx]Graphs before cut-off'!$B$13:$E$13</c:f>
              <c:strCache>
                <c:ptCount val="4"/>
                <c:pt idx="0">
                  <c:v>90 days</c:v>
                </c:pt>
                <c:pt idx="1">
                  <c:v>120 days</c:v>
                </c:pt>
                <c:pt idx="2">
                  <c:v>180 days</c:v>
                </c:pt>
                <c:pt idx="3">
                  <c:v>240 days</c:v>
                </c:pt>
              </c:strCache>
            </c:strRef>
          </c:cat>
          <c:val>
            <c:numRef>
              <c:f>'[Tables_all 25112017 v2.xlsx]Graphs before cut-off'!$B$14:$E$14</c:f>
              <c:numCache>
                <c:formatCode>0.00</c:formatCode>
                <c:ptCount val="4"/>
                <c:pt idx="0" formatCode="General">
                  <c:v>2.76</c:v>
                </c:pt>
                <c:pt idx="1">
                  <c:v>2.78</c:v>
                </c:pt>
                <c:pt idx="2">
                  <c:v>3.23</c:v>
                </c:pt>
                <c:pt idx="3" formatCode="General">
                  <c:v>3.69</c:v>
                </c:pt>
              </c:numCache>
            </c:numRef>
          </c:val>
          <c:smooth val="0"/>
          <c:extLst xmlns:c16r2="http://schemas.microsoft.com/office/drawing/2015/06/chart">
            <c:ext xmlns:c16="http://schemas.microsoft.com/office/drawing/2014/chart" uri="{C3380CC4-5D6E-409C-BE32-E72D297353CC}">
              <c16:uniqueId val="{00000000-3436-4936-B89F-2DBF003A7EE4}"/>
            </c:ext>
          </c:extLst>
        </c:ser>
        <c:ser>
          <c:idx val="1"/>
          <c:order val="1"/>
          <c:tx>
            <c:v>95% Confidence Interval</c:v>
          </c:tx>
          <c:spPr>
            <a:ln w="19050" cap="rnd">
              <a:solidFill>
                <a:schemeClr val="tx1"/>
              </a:solidFill>
              <a:prstDash val="dash"/>
              <a:round/>
            </a:ln>
            <a:effectLst/>
          </c:spPr>
          <c:marker>
            <c:symbol val="circle"/>
            <c:size val="5"/>
            <c:spPr>
              <a:solidFill>
                <a:schemeClr val="tx1"/>
              </a:solidFill>
              <a:ln w="9525">
                <a:solidFill>
                  <a:schemeClr val="tx1"/>
                </a:solidFill>
                <a:prstDash val="dash"/>
              </a:ln>
              <a:effectLst/>
            </c:spPr>
          </c:marker>
          <c:cat>
            <c:strRef>
              <c:f>'[Tables_all 25112017 v2.xlsx]Graphs before cut-off'!$B$13:$E$13</c:f>
              <c:strCache>
                <c:ptCount val="4"/>
                <c:pt idx="0">
                  <c:v>90 days</c:v>
                </c:pt>
                <c:pt idx="1">
                  <c:v>120 days</c:v>
                </c:pt>
                <c:pt idx="2">
                  <c:v>180 days</c:v>
                </c:pt>
                <c:pt idx="3">
                  <c:v>240 days</c:v>
                </c:pt>
              </c:strCache>
            </c:strRef>
          </c:cat>
          <c:val>
            <c:numRef>
              <c:f>'[Tables_all 25112017 v2.xlsx]Graphs before cut-off'!$B$15:$E$15</c:f>
              <c:numCache>
                <c:formatCode>0.00</c:formatCode>
                <c:ptCount val="4"/>
                <c:pt idx="0" formatCode="General">
                  <c:v>2.25</c:v>
                </c:pt>
                <c:pt idx="1">
                  <c:v>2.2599999999999998</c:v>
                </c:pt>
                <c:pt idx="2">
                  <c:v>2.56</c:v>
                </c:pt>
                <c:pt idx="3" formatCode="General">
                  <c:v>2.79</c:v>
                </c:pt>
              </c:numCache>
            </c:numRef>
          </c:val>
          <c:smooth val="0"/>
          <c:extLst xmlns:c16r2="http://schemas.microsoft.com/office/drawing/2015/06/chart">
            <c:ext xmlns:c16="http://schemas.microsoft.com/office/drawing/2014/chart" uri="{C3380CC4-5D6E-409C-BE32-E72D297353CC}">
              <c16:uniqueId val="{00000001-3436-4936-B89F-2DBF003A7EE4}"/>
            </c:ext>
          </c:extLst>
        </c:ser>
        <c:ser>
          <c:idx val="2"/>
          <c:order val="2"/>
          <c:spPr>
            <a:ln w="19050" cap="rnd">
              <a:solidFill>
                <a:schemeClr val="tx1"/>
              </a:solidFill>
              <a:prstDash val="dash"/>
              <a:round/>
            </a:ln>
            <a:effectLst/>
          </c:spPr>
          <c:marker>
            <c:symbol val="circle"/>
            <c:size val="5"/>
            <c:spPr>
              <a:solidFill>
                <a:schemeClr val="tx1"/>
              </a:solidFill>
              <a:ln w="9525">
                <a:solidFill>
                  <a:schemeClr val="tx1"/>
                </a:solidFill>
              </a:ln>
              <a:effectLst/>
            </c:spPr>
          </c:marker>
          <c:cat>
            <c:strRef>
              <c:f>'[Tables_all 25112017 v2.xlsx]Graphs before cut-off'!$B$13:$E$13</c:f>
              <c:strCache>
                <c:ptCount val="4"/>
                <c:pt idx="0">
                  <c:v>90 days</c:v>
                </c:pt>
                <c:pt idx="1">
                  <c:v>120 days</c:v>
                </c:pt>
                <c:pt idx="2">
                  <c:v>180 days</c:v>
                </c:pt>
                <c:pt idx="3">
                  <c:v>240 days</c:v>
                </c:pt>
              </c:strCache>
            </c:strRef>
          </c:cat>
          <c:val>
            <c:numRef>
              <c:f>'[Tables_all 25112017 v2.xlsx]Graphs before cut-off'!$B$16:$E$16</c:f>
              <c:numCache>
                <c:formatCode>0.00</c:formatCode>
                <c:ptCount val="4"/>
                <c:pt idx="0">
                  <c:v>3.39</c:v>
                </c:pt>
                <c:pt idx="1">
                  <c:v>3.42</c:v>
                </c:pt>
                <c:pt idx="2">
                  <c:v>4.08</c:v>
                </c:pt>
                <c:pt idx="3">
                  <c:v>4.8899999999999997</c:v>
                </c:pt>
              </c:numCache>
            </c:numRef>
          </c:val>
          <c:smooth val="0"/>
          <c:extLst xmlns:c16r2="http://schemas.microsoft.com/office/drawing/2015/06/chart">
            <c:ext xmlns:c16="http://schemas.microsoft.com/office/drawing/2014/chart" uri="{C3380CC4-5D6E-409C-BE32-E72D297353CC}">
              <c16:uniqueId val="{00000002-3436-4936-B89F-2DBF003A7EE4}"/>
            </c:ext>
          </c:extLst>
        </c:ser>
        <c:dLbls>
          <c:showLegendKey val="0"/>
          <c:showVal val="0"/>
          <c:showCatName val="0"/>
          <c:showSerName val="0"/>
          <c:showPercent val="0"/>
          <c:showBubbleSize val="0"/>
        </c:dLbls>
        <c:marker val="1"/>
        <c:smooth val="0"/>
        <c:axId val="126806632"/>
        <c:axId val="127282344"/>
      </c:lineChart>
      <c:catAx>
        <c:axId val="126806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127282344"/>
        <c:crosses val="autoZero"/>
        <c:auto val="0"/>
        <c:lblAlgn val="ctr"/>
        <c:lblOffset val="100"/>
        <c:noMultiLvlLbl val="0"/>
      </c:catAx>
      <c:valAx>
        <c:axId val="12728234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126806632"/>
        <c:crosses val="autoZero"/>
        <c:crossBetween val="midCat"/>
      </c:valAx>
      <c:spPr>
        <a:noFill/>
        <a:ln>
          <a:noFill/>
        </a:ln>
        <a:effectLst/>
      </c:spPr>
    </c:plotArea>
    <c:legend>
      <c:legendPos val="b"/>
      <c:layout>
        <c:manualLayout>
          <c:xMode val="edge"/>
          <c:yMode val="edge"/>
          <c:x val="0.20222370007803078"/>
          <c:y val="0.86326883016494815"/>
          <c:w val="0.63095765056394981"/>
          <c:h val="9.8589489957682075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752380975738319"/>
          <c:y val="9.8630136986301367E-2"/>
          <c:w val="0.6638664630897344"/>
          <c:h val="0.64694093860277035"/>
        </c:manualLayout>
      </c:layout>
      <c:lineChart>
        <c:grouping val="standard"/>
        <c:varyColors val="0"/>
        <c:ser>
          <c:idx val="0"/>
          <c:order val="0"/>
          <c:tx>
            <c:v>Adjusted rate ratio</c:v>
          </c:tx>
          <c:spPr>
            <a:ln w="19050" cap="rnd">
              <a:solidFill>
                <a:schemeClr val="tx1"/>
              </a:solidFill>
              <a:round/>
            </a:ln>
            <a:effectLst/>
          </c:spPr>
          <c:marker>
            <c:symbol val="circle"/>
            <c:size val="5"/>
            <c:spPr>
              <a:solidFill>
                <a:schemeClr val="tx1"/>
              </a:solidFill>
              <a:ln w="9525">
                <a:solidFill>
                  <a:schemeClr val="tx1"/>
                </a:solidFill>
              </a:ln>
              <a:effectLst/>
            </c:spPr>
          </c:marker>
          <c:cat>
            <c:strRef>
              <c:f>'[Tables_all 25112017 v2.xlsx]Graphs before cut-off'!$C$2:$E$2</c:f>
              <c:strCache>
                <c:ptCount val="3"/>
                <c:pt idx="0">
                  <c:v>Care interruption within 3 months</c:v>
                </c:pt>
                <c:pt idx="1">
                  <c:v>Care interruption within 6 months</c:v>
                </c:pt>
                <c:pt idx="2">
                  <c:v>Care interruption within 12 months</c:v>
                </c:pt>
              </c:strCache>
            </c:strRef>
          </c:cat>
          <c:val>
            <c:numRef>
              <c:f>'[Tables_all 25112017 v2.xlsx]Graphs before cut-off'!$C$4:$E$4</c:f>
              <c:numCache>
                <c:formatCode>0.00</c:formatCode>
                <c:ptCount val="3"/>
                <c:pt idx="0">
                  <c:v>3.61</c:v>
                </c:pt>
                <c:pt idx="1">
                  <c:v>3.23</c:v>
                </c:pt>
                <c:pt idx="2" formatCode="General">
                  <c:v>2.73</c:v>
                </c:pt>
              </c:numCache>
            </c:numRef>
          </c:val>
          <c:smooth val="0"/>
          <c:extLst xmlns:c16r2="http://schemas.microsoft.com/office/drawing/2015/06/chart">
            <c:ext xmlns:c16="http://schemas.microsoft.com/office/drawing/2014/chart" uri="{C3380CC4-5D6E-409C-BE32-E72D297353CC}">
              <c16:uniqueId val="{00000000-BE7E-4124-8A57-0483DD86F615}"/>
            </c:ext>
          </c:extLst>
        </c:ser>
        <c:ser>
          <c:idx val="1"/>
          <c:order val="1"/>
          <c:tx>
            <c:v>95% Confidence interval</c:v>
          </c:tx>
          <c:spPr>
            <a:ln w="19050" cap="rnd">
              <a:solidFill>
                <a:schemeClr val="tx1"/>
              </a:solidFill>
              <a:prstDash val="dash"/>
              <a:round/>
            </a:ln>
            <a:effectLst/>
          </c:spPr>
          <c:marker>
            <c:symbol val="circle"/>
            <c:size val="5"/>
            <c:spPr>
              <a:solidFill>
                <a:schemeClr val="tx1"/>
              </a:solidFill>
              <a:ln w="9525">
                <a:solidFill>
                  <a:schemeClr val="tx1"/>
                </a:solidFill>
              </a:ln>
              <a:effectLst/>
            </c:spPr>
          </c:marker>
          <c:cat>
            <c:strRef>
              <c:f>'[Tables_all 25112017 v2.xlsx]Graphs before cut-off'!$C$2:$E$2</c:f>
              <c:strCache>
                <c:ptCount val="3"/>
                <c:pt idx="0">
                  <c:v>Care interruption within 3 months</c:v>
                </c:pt>
                <c:pt idx="1">
                  <c:v>Care interruption within 6 months</c:v>
                </c:pt>
                <c:pt idx="2">
                  <c:v>Care interruption within 12 months</c:v>
                </c:pt>
              </c:strCache>
            </c:strRef>
          </c:cat>
          <c:val>
            <c:numRef>
              <c:f>'[Tables_all 25112017 v2.xlsx]Graphs before cut-off'!$C$5:$E$5</c:f>
              <c:numCache>
                <c:formatCode>0.00</c:formatCode>
                <c:ptCount val="3"/>
                <c:pt idx="0" formatCode="General">
                  <c:v>2.8</c:v>
                </c:pt>
                <c:pt idx="1">
                  <c:v>2.56</c:v>
                </c:pt>
                <c:pt idx="2" formatCode="General">
                  <c:v>2.1800000000000002</c:v>
                </c:pt>
              </c:numCache>
            </c:numRef>
          </c:val>
          <c:smooth val="0"/>
          <c:extLst xmlns:c16r2="http://schemas.microsoft.com/office/drawing/2015/06/chart">
            <c:ext xmlns:c16="http://schemas.microsoft.com/office/drawing/2014/chart" uri="{C3380CC4-5D6E-409C-BE32-E72D297353CC}">
              <c16:uniqueId val="{00000001-BE7E-4124-8A57-0483DD86F615}"/>
            </c:ext>
          </c:extLst>
        </c:ser>
        <c:ser>
          <c:idx val="2"/>
          <c:order val="2"/>
          <c:spPr>
            <a:ln w="15875" cap="rnd">
              <a:solidFill>
                <a:schemeClr val="tx1"/>
              </a:solidFill>
              <a:prstDash val="dash"/>
              <a:round/>
            </a:ln>
            <a:effectLst/>
          </c:spPr>
          <c:marker>
            <c:symbol val="circle"/>
            <c:size val="5"/>
            <c:spPr>
              <a:solidFill>
                <a:schemeClr val="accent3"/>
              </a:solidFill>
              <a:ln w="9525">
                <a:solidFill>
                  <a:schemeClr val="bg1">
                    <a:lumMod val="65000"/>
                  </a:schemeClr>
                </a:solidFill>
              </a:ln>
              <a:effectLst/>
            </c:spPr>
          </c:marker>
          <c:dPt>
            <c:idx val="0"/>
            <c:marker>
              <c:symbol val="circle"/>
              <c:size val="5"/>
              <c:spPr>
                <a:solidFill>
                  <a:schemeClr val="tx1"/>
                </a:solidFill>
                <a:ln w="9525">
                  <a:solidFill>
                    <a:schemeClr val="tx1"/>
                  </a:solidFill>
                </a:ln>
                <a:effectLst/>
              </c:spPr>
            </c:marker>
            <c:bubble3D val="0"/>
            <c:extLst xmlns:c16r2="http://schemas.microsoft.com/office/drawing/2015/06/chart">
              <c:ext xmlns:c16="http://schemas.microsoft.com/office/drawing/2014/chart" uri="{C3380CC4-5D6E-409C-BE32-E72D297353CC}">
                <c16:uniqueId val="{00000002-BE7E-4124-8A57-0483DD86F615}"/>
              </c:ext>
            </c:extLst>
          </c:dPt>
          <c:dPt>
            <c:idx val="1"/>
            <c:marker>
              <c:symbol val="circle"/>
              <c:size val="5"/>
              <c:spPr>
                <a:solidFill>
                  <a:schemeClr val="tx1"/>
                </a:solidFill>
                <a:ln w="9525">
                  <a:solidFill>
                    <a:schemeClr val="tx1"/>
                  </a:solidFill>
                </a:ln>
                <a:effectLst/>
              </c:spPr>
            </c:marker>
            <c:bubble3D val="0"/>
            <c:extLst xmlns:c16r2="http://schemas.microsoft.com/office/drawing/2015/06/chart">
              <c:ext xmlns:c16="http://schemas.microsoft.com/office/drawing/2014/chart" uri="{C3380CC4-5D6E-409C-BE32-E72D297353CC}">
                <c16:uniqueId val="{00000003-BE7E-4124-8A57-0483DD86F615}"/>
              </c:ext>
            </c:extLst>
          </c:dPt>
          <c:dPt>
            <c:idx val="2"/>
            <c:marker>
              <c:symbol val="circle"/>
              <c:size val="5"/>
              <c:spPr>
                <a:solidFill>
                  <a:schemeClr val="tx1"/>
                </a:solidFill>
                <a:ln w="9525">
                  <a:solidFill>
                    <a:schemeClr val="tx1"/>
                  </a:solidFill>
                </a:ln>
                <a:effectLst/>
              </c:spPr>
            </c:marker>
            <c:bubble3D val="0"/>
            <c:extLst xmlns:c16r2="http://schemas.microsoft.com/office/drawing/2015/06/chart">
              <c:ext xmlns:c16="http://schemas.microsoft.com/office/drawing/2014/chart" uri="{C3380CC4-5D6E-409C-BE32-E72D297353CC}">
                <c16:uniqueId val="{00000004-BE7E-4124-8A57-0483DD86F615}"/>
              </c:ext>
            </c:extLst>
          </c:dPt>
          <c:dPt>
            <c:idx val="3"/>
            <c:marker>
              <c:symbol val="circle"/>
              <c:size val="5"/>
              <c:spPr>
                <a:solidFill>
                  <a:schemeClr val="tx1"/>
                </a:solidFill>
                <a:ln w="9525">
                  <a:solidFill>
                    <a:schemeClr val="bg1">
                      <a:lumMod val="65000"/>
                    </a:schemeClr>
                  </a:solidFill>
                </a:ln>
                <a:effectLst/>
              </c:spPr>
            </c:marker>
            <c:bubble3D val="0"/>
            <c:extLst xmlns:c16r2="http://schemas.microsoft.com/office/drawing/2015/06/chart">
              <c:ext xmlns:c16="http://schemas.microsoft.com/office/drawing/2014/chart" uri="{C3380CC4-5D6E-409C-BE32-E72D297353CC}">
                <c16:uniqueId val="{00000005-BE7E-4124-8A57-0483DD86F615}"/>
              </c:ext>
            </c:extLst>
          </c:dPt>
          <c:cat>
            <c:strRef>
              <c:f>'[Tables_all 25112017 v2.xlsx]Graphs before cut-off'!$C$2:$E$2</c:f>
              <c:strCache>
                <c:ptCount val="3"/>
                <c:pt idx="0">
                  <c:v>Care interruption within 3 months</c:v>
                </c:pt>
                <c:pt idx="1">
                  <c:v>Care interruption within 6 months</c:v>
                </c:pt>
                <c:pt idx="2">
                  <c:v>Care interruption within 12 months</c:v>
                </c:pt>
              </c:strCache>
            </c:strRef>
          </c:cat>
          <c:val>
            <c:numRef>
              <c:f>'[Tables_all 25112017 v2.xlsx]Graphs before cut-off'!$C$6:$E$6</c:f>
              <c:numCache>
                <c:formatCode>0.00</c:formatCode>
                <c:ptCount val="3"/>
                <c:pt idx="0">
                  <c:v>4.6500000000000004</c:v>
                </c:pt>
                <c:pt idx="1">
                  <c:v>4.08</c:v>
                </c:pt>
                <c:pt idx="2">
                  <c:v>3.43</c:v>
                </c:pt>
              </c:numCache>
            </c:numRef>
          </c:val>
          <c:smooth val="0"/>
          <c:extLst xmlns:c16r2="http://schemas.microsoft.com/office/drawing/2015/06/chart">
            <c:ext xmlns:c16="http://schemas.microsoft.com/office/drawing/2014/chart" uri="{C3380CC4-5D6E-409C-BE32-E72D297353CC}">
              <c16:uniqueId val="{00000006-BE7E-4124-8A57-0483DD86F615}"/>
            </c:ext>
          </c:extLst>
        </c:ser>
        <c:dLbls>
          <c:showLegendKey val="0"/>
          <c:showVal val="0"/>
          <c:showCatName val="0"/>
          <c:showSerName val="0"/>
          <c:showPercent val="0"/>
          <c:showBubbleSize val="0"/>
        </c:dLbls>
        <c:marker val="1"/>
        <c:smooth val="0"/>
        <c:axId val="172432928"/>
        <c:axId val="127421168"/>
      </c:lineChart>
      <c:catAx>
        <c:axId val="172432928"/>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127421168"/>
        <c:crosses val="autoZero"/>
        <c:auto val="0"/>
        <c:lblAlgn val="ctr"/>
        <c:lblOffset val="100"/>
        <c:noMultiLvlLbl val="0"/>
      </c:catAx>
      <c:valAx>
        <c:axId val="127421168"/>
        <c:scaling>
          <c:orientation val="minMax"/>
          <c:max val="5"/>
        </c:scaling>
        <c:delete val="0"/>
        <c:axPos val="l"/>
        <c:majorGridlines>
          <c:spPr>
            <a:ln w="9525" cap="flat" cmpd="sng" algn="ctr">
              <a:solidFill>
                <a:schemeClr val="bg1">
                  <a:lumMod val="7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172432928"/>
        <c:crosses val="autoZero"/>
        <c:crossBetween val="midCat"/>
      </c:valAx>
      <c:spPr>
        <a:noFill/>
        <a:ln>
          <a:noFill/>
        </a:ln>
        <a:effectLst/>
      </c:spPr>
    </c:plotArea>
    <c:legend>
      <c:legendPos val="b"/>
      <c:layout>
        <c:manualLayout>
          <c:xMode val="edge"/>
          <c:yMode val="edge"/>
          <c:x val="0.18667513661158536"/>
          <c:y val="0.87753280839895031"/>
          <c:w val="0.57469091002032457"/>
          <c:h val="7.5031042806396206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ED83F6DC-4986-47D8-9D83-B7E4CED88F55}"/>
              </a:ext>
            </a:extLst>
          </p:cNvPr>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GB"/>
          </a:p>
        </p:txBody>
      </p:sp>
      <p:sp>
        <p:nvSpPr>
          <p:cNvPr id="3" name="Date Placeholder 2">
            <a:extLst>
              <a:ext uri="{FF2B5EF4-FFF2-40B4-BE49-F238E27FC236}">
                <a16:creationId xmlns:a16="http://schemas.microsoft.com/office/drawing/2014/main" xmlns="" id="{81CD7C7C-3DC0-4793-887C-7EFA625C0C1C}"/>
              </a:ext>
            </a:extLst>
          </p:cNvPr>
          <p:cNvSpPr>
            <a:spLocks noGrp="1"/>
          </p:cNvSpPr>
          <p:nvPr>
            <p:ph type="dt" sz="quarter" idx="1"/>
          </p:nvPr>
        </p:nvSpPr>
        <p:spPr>
          <a:xfrm>
            <a:off x="3970938" y="0"/>
            <a:ext cx="3037840" cy="463408"/>
          </a:xfrm>
          <a:prstGeom prst="rect">
            <a:avLst/>
          </a:prstGeom>
        </p:spPr>
        <p:txBody>
          <a:bodyPr vert="horz" lIns="92830" tIns="46415" rIns="92830" bIns="46415" rtlCol="0"/>
          <a:lstStyle>
            <a:lvl1pPr algn="r">
              <a:defRPr sz="1200"/>
            </a:lvl1pPr>
          </a:lstStyle>
          <a:p>
            <a:fld id="{04892E64-220A-437B-A13D-D76C0E517366}" type="datetimeFigureOut">
              <a:rPr lang="en-GB" smtClean="0"/>
              <a:t>26/07/2018</a:t>
            </a:fld>
            <a:endParaRPr lang="en-GB"/>
          </a:p>
        </p:txBody>
      </p:sp>
      <p:sp>
        <p:nvSpPr>
          <p:cNvPr id="4" name="Footer Placeholder 3">
            <a:extLst>
              <a:ext uri="{FF2B5EF4-FFF2-40B4-BE49-F238E27FC236}">
                <a16:creationId xmlns:a16="http://schemas.microsoft.com/office/drawing/2014/main" xmlns="" id="{7CC71F1F-6020-42DB-9DAE-802067375D4B}"/>
              </a:ext>
            </a:extLst>
          </p:cNvPr>
          <p:cNvSpPr>
            <a:spLocks noGrp="1"/>
          </p:cNvSpPr>
          <p:nvPr>
            <p:ph type="ftr" sz="quarter" idx="2"/>
          </p:nvPr>
        </p:nvSpPr>
        <p:spPr>
          <a:xfrm>
            <a:off x="0" y="8772669"/>
            <a:ext cx="3037840" cy="463407"/>
          </a:xfrm>
          <a:prstGeom prst="rect">
            <a:avLst/>
          </a:prstGeom>
        </p:spPr>
        <p:txBody>
          <a:bodyPr vert="horz" lIns="92830" tIns="46415" rIns="92830" bIns="46415"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xmlns="" id="{924F3D47-C04C-4DE8-9106-DD9C36B8F220}"/>
              </a:ext>
            </a:extLst>
          </p:cNvPr>
          <p:cNvSpPr>
            <a:spLocks noGrp="1"/>
          </p:cNvSpPr>
          <p:nvPr>
            <p:ph type="sldNum" sz="quarter" idx="3"/>
          </p:nvPr>
        </p:nvSpPr>
        <p:spPr>
          <a:xfrm>
            <a:off x="3970938" y="8772669"/>
            <a:ext cx="3037840" cy="463407"/>
          </a:xfrm>
          <a:prstGeom prst="rect">
            <a:avLst/>
          </a:prstGeom>
        </p:spPr>
        <p:txBody>
          <a:bodyPr vert="horz" lIns="92830" tIns="46415" rIns="92830" bIns="46415" rtlCol="0" anchor="b"/>
          <a:lstStyle>
            <a:lvl1pPr algn="r">
              <a:defRPr sz="1200"/>
            </a:lvl1pPr>
          </a:lstStyle>
          <a:p>
            <a:fld id="{AE3F9243-EBFE-4E24-801A-95B3CB42F662}" type="slidenum">
              <a:rPr lang="en-GB" smtClean="0"/>
              <a:t>‹#›</a:t>
            </a:fld>
            <a:endParaRPr lang="en-GB"/>
          </a:p>
        </p:txBody>
      </p:sp>
    </p:spTree>
    <p:extLst>
      <p:ext uri="{BB962C8B-B14F-4D97-AF65-F5344CB8AC3E}">
        <p14:creationId xmlns:p14="http://schemas.microsoft.com/office/powerpoint/2010/main" val="40999426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E9283C1C-B893-4E0B-8BDB-3A23C87F2AF7}" type="datetimeFigureOut">
              <a:rPr lang="en-GB" smtClean="0"/>
              <a:t>26/07/2018</a:t>
            </a:fld>
            <a:endParaRPr lang="en-GB"/>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B774B6EE-8F14-4F54-8F3D-E3B1B517E236}" type="slidenum">
              <a:rPr lang="en-GB" smtClean="0"/>
              <a:t>‹#›</a:t>
            </a:fld>
            <a:endParaRPr lang="en-GB"/>
          </a:p>
        </p:txBody>
      </p:sp>
    </p:spTree>
    <p:extLst>
      <p:ext uri="{BB962C8B-B14F-4D97-AF65-F5344CB8AC3E}">
        <p14:creationId xmlns:p14="http://schemas.microsoft.com/office/powerpoint/2010/main" val="357590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774B6EE-8F14-4F54-8F3D-E3B1B517E236}" type="slidenum">
              <a:rPr lang="en-GB" smtClean="0"/>
              <a:t>3</a:t>
            </a:fld>
            <a:endParaRPr lang="en-GB"/>
          </a:p>
        </p:txBody>
      </p:sp>
    </p:spTree>
    <p:extLst>
      <p:ext uri="{BB962C8B-B14F-4D97-AF65-F5344CB8AC3E}">
        <p14:creationId xmlns:p14="http://schemas.microsoft.com/office/powerpoint/2010/main" val="11028813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D82A51-5E98-49AC-AE83-00431AA28E00}"/>
              </a:ext>
            </a:extLst>
          </p:cNvPr>
          <p:cNvSpPr>
            <a:spLocks noGrp="1"/>
          </p:cNvSpPr>
          <p:nvPr>
            <p:ph type="ctrTitle"/>
          </p:nvPr>
        </p:nvSpPr>
        <p:spPr>
          <a:xfrm>
            <a:off x="1143000" y="1515470"/>
            <a:ext cx="6858000" cy="2387600"/>
          </a:xfrm>
        </p:spPr>
        <p:txBody>
          <a:bodyPr anchor="b"/>
          <a:lstStyle>
            <a:lvl1pPr algn="ctr">
              <a:defRPr sz="45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xmlns="" id="{79C22EAA-278F-4CD7-84B7-3FEF8F37A0E4}"/>
              </a:ext>
            </a:extLst>
          </p:cNvPr>
          <p:cNvSpPr>
            <a:spLocks noGrp="1"/>
          </p:cNvSpPr>
          <p:nvPr>
            <p:ph type="subTitle" idx="1"/>
          </p:nvPr>
        </p:nvSpPr>
        <p:spPr>
          <a:xfrm>
            <a:off x="1143000" y="3995145"/>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2A137BFC-217D-4679-80B4-C8022A21C136}"/>
              </a:ext>
            </a:extLst>
          </p:cNvPr>
          <p:cNvSpPr>
            <a:spLocks noGrp="1"/>
          </p:cNvSpPr>
          <p:nvPr>
            <p:ph type="dt" sz="half" idx="10"/>
          </p:nvPr>
        </p:nvSpPr>
        <p:spPr/>
        <p:txBody>
          <a:bodyPr/>
          <a:lstStyle/>
          <a:p>
            <a:fld id="{476DA8A3-0AC8-4C0D-AF68-3035D601CD18}" type="datetimeFigureOut">
              <a:rPr lang="de-CH" smtClean="0"/>
              <a:t>26.07.2018</a:t>
            </a:fld>
            <a:endParaRPr lang="de-CH"/>
          </a:p>
        </p:txBody>
      </p:sp>
      <p:sp>
        <p:nvSpPr>
          <p:cNvPr id="5" name="Footer Placeholder 4">
            <a:extLst>
              <a:ext uri="{FF2B5EF4-FFF2-40B4-BE49-F238E27FC236}">
                <a16:creationId xmlns:a16="http://schemas.microsoft.com/office/drawing/2014/main" xmlns="" id="{9C986B97-11DB-49FC-BE29-5BBD20118C39}"/>
              </a:ext>
            </a:extLst>
          </p:cNvPr>
          <p:cNvSpPr>
            <a:spLocks noGrp="1"/>
          </p:cNvSpPr>
          <p:nvPr>
            <p:ph type="ftr" sz="quarter" idx="11"/>
          </p:nvPr>
        </p:nvSpPr>
        <p:spPr/>
        <p:txBody>
          <a:bodyPr/>
          <a:lstStyle/>
          <a:p>
            <a:endParaRPr lang="de-CH"/>
          </a:p>
        </p:txBody>
      </p:sp>
      <p:sp>
        <p:nvSpPr>
          <p:cNvPr id="6" name="Slide Number Placeholder 5">
            <a:extLst>
              <a:ext uri="{FF2B5EF4-FFF2-40B4-BE49-F238E27FC236}">
                <a16:creationId xmlns:a16="http://schemas.microsoft.com/office/drawing/2014/main" xmlns="" id="{89DF1238-DC21-4607-B2B5-07C1D81DD3D2}"/>
              </a:ext>
            </a:extLst>
          </p:cNvPr>
          <p:cNvSpPr>
            <a:spLocks noGrp="1"/>
          </p:cNvSpPr>
          <p:nvPr>
            <p:ph type="sldNum" sz="quarter" idx="12"/>
          </p:nvPr>
        </p:nvSpPr>
        <p:spPr/>
        <p:txBody>
          <a:bodyPr/>
          <a:lstStyle/>
          <a:p>
            <a:fld id="{18952856-F10D-49B9-8B9A-CF356D1AB4E6}" type="slidenum">
              <a:rPr lang="de-CH" smtClean="0"/>
              <a:t>‹#›</a:t>
            </a:fld>
            <a:endParaRPr lang="de-CH"/>
          </a:p>
        </p:txBody>
      </p:sp>
      <p:sp>
        <p:nvSpPr>
          <p:cNvPr id="8" name="Content Placeholder 12">
            <a:extLst>
              <a:ext uri="{FF2B5EF4-FFF2-40B4-BE49-F238E27FC236}">
                <a16:creationId xmlns:a16="http://schemas.microsoft.com/office/drawing/2014/main" xmlns="" id="{CA63B3AA-7C50-4320-8DDB-5B655F8592C9}"/>
              </a:ext>
            </a:extLst>
          </p:cNvPr>
          <p:cNvSpPr txBox="1">
            <a:spLocks/>
          </p:cNvSpPr>
          <p:nvPr userDrawn="1"/>
        </p:nvSpPr>
        <p:spPr>
          <a:xfrm>
            <a:off x="0" y="5735637"/>
            <a:ext cx="9144000" cy="357514"/>
          </a:xfrm>
          <a:prstGeom prst="rect">
            <a:avLst/>
          </a:prstGeom>
          <a:solidFill>
            <a:schemeClr val="accent1">
              <a:lumMod val="40000"/>
              <a:lumOff val="60000"/>
            </a:schemeClr>
          </a:solidFill>
        </p:spPr>
        <p:txBody>
          <a:bodyPr vert="horz" lIns="91440" tIns="45720" rIns="91440" bIns="45720" rtlCol="0">
            <a:normAutofit fontScale="77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Font typeface="Arial" panose="020B0604020202020204" pitchFamily="34" charset="0"/>
              <a:buNone/>
            </a:pPr>
            <a:endParaRPr lang="de-CH"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xmlns="" id="{09094819-5F52-4553-AA35-3DB071070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97354" y="423637"/>
            <a:ext cx="2038298" cy="2038298"/>
          </a:xfrm>
          <a:prstGeom prst="rect">
            <a:avLst/>
          </a:prstGeom>
        </p:spPr>
      </p:pic>
      <p:sp>
        <p:nvSpPr>
          <p:cNvPr id="10" name="Content Placeholder 12">
            <a:extLst>
              <a:ext uri="{FF2B5EF4-FFF2-40B4-BE49-F238E27FC236}">
                <a16:creationId xmlns:a16="http://schemas.microsoft.com/office/drawing/2014/main" xmlns="" id="{90D21C1B-6D58-4689-AB9C-B3F00F6575A6}"/>
              </a:ext>
            </a:extLst>
          </p:cNvPr>
          <p:cNvSpPr txBox="1">
            <a:spLocks/>
          </p:cNvSpPr>
          <p:nvPr userDrawn="1"/>
        </p:nvSpPr>
        <p:spPr>
          <a:xfrm>
            <a:off x="0" y="6135151"/>
            <a:ext cx="9144000" cy="104682"/>
          </a:xfrm>
          <a:prstGeom prst="rect">
            <a:avLst/>
          </a:prstGeom>
          <a:solidFill>
            <a:schemeClr val="accent1">
              <a:lumMod val="50000"/>
            </a:schemeClr>
          </a:solidFill>
        </p:spPr>
        <p:txBody>
          <a:bodyPr vert="horz" lIns="91440" tIns="45720" rIns="91440" bIns="45720" rtlCol="0">
            <a:normAutofit fontScale="2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Font typeface="Arial" panose="020B0604020202020204" pitchFamily="34" charset="0"/>
              <a:buNone/>
            </a:pPr>
            <a:endParaRPr lang="de-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7146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D558CD-26AA-4E4B-AB3E-BF782ED7B2E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35BDD12B-1344-481F-B5C2-FF2666247C0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BE7D858-C14B-4265-8DE0-BA10A91F252F}"/>
              </a:ext>
            </a:extLst>
          </p:cNvPr>
          <p:cNvSpPr>
            <a:spLocks noGrp="1"/>
          </p:cNvSpPr>
          <p:nvPr>
            <p:ph type="dt" sz="half" idx="10"/>
          </p:nvPr>
        </p:nvSpPr>
        <p:spPr/>
        <p:txBody>
          <a:bodyPr/>
          <a:lstStyle/>
          <a:p>
            <a:fld id="{476DA8A3-0AC8-4C0D-AF68-3035D601CD18}" type="datetimeFigureOut">
              <a:rPr lang="de-CH" smtClean="0"/>
              <a:t>26.07.2018</a:t>
            </a:fld>
            <a:endParaRPr lang="de-CH"/>
          </a:p>
        </p:txBody>
      </p:sp>
      <p:sp>
        <p:nvSpPr>
          <p:cNvPr id="5" name="Footer Placeholder 4">
            <a:extLst>
              <a:ext uri="{FF2B5EF4-FFF2-40B4-BE49-F238E27FC236}">
                <a16:creationId xmlns:a16="http://schemas.microsoft.com/office/drawing/2014/main" xmlns="" id="{F7B2D4AF-0841-4765-9C95-239D51206961}"/>
              </a:ext>
            </a:extLst>
          </p:cNvPr>
          <p:cNvSpPr>
            <a:spLocks noGrp="1"/>
          </p:cNvSpPr>
          <p:nvPr>
            <p:ph type="ftr" sz="quarter" idx="11"/>
          </p:nvPr>
        </p:nvSpPr>
        <p:spPr/>
        <p:txBody>
          <a:bodyPr/>
          <a:lstStyle/>
          <a:p>
            <a:endParaRPr lang="de-CH"/>
          </a:p>
        </p:txBody>
      </p:sp>
      <p:sp>
        <p:nvSpPr>
          <p:cNvPr id="6" name="Slide Number Placeholder 5">
            <a:extLst>
              <a:ext uri="{FF2B5EF4-FFF2-40B4-BE49-F238E27FC236}">
                <a16:creationId xmlns:a16="http://schemas.microsoft.com/office/drawing/2014/main" xmlns="" id="{70DDB0D9-FDCF-4BA4-95C4-6B49228FB9F0}"/>
              </a:ext>
            </a:extLst>
          </p:cNvPr>
          <p:cNvSpPr>
            <a:spLocks noGrp="1"/>
          </p:cNvSpPr>
          <p:nvPr>
            <p:ph type="sldNum" sz="quarter" idx="12"/>
          </p:nvPr>
        </p:nvSpPr>
        <p:spPr/>
        <p:txBody>
          <a:bodyPr/>
          <a:lstStyle/>
          <a:p>
            <a:fld id="{18952856-F10D-49B9-8B9A-CF356D1AB4E6}" type="slidenum">
              <a:rPr lang="de-CH" smtClean="0"/>
              <a:t>‹#›</a:t>
            </a:fld>
            <a:endParaRPr lang="de-CH"/>
          </a:p>
        </p:txBody>
      </p:sp>
      <p:pic>
        <p:nvPicPr>
          <p:cNvPr id="7" name="Picture 6">
            <a:extLst>
              <a:ext uri="{FF2B5EF4-FFF2-40B4-BE49-F238E27FC236}">
                <a16:creationId xmlns:a16="http://schemas.microsoft.com/office/drawing/2014/main" xmlns="" id="{74CA726A-8186-4266-84DC-5AB7805EDB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45706" y="365126"/>
            <a:ext cx="1078215" cy="1078215"/>
          </a:xfrm>
          <a:prstGeom prst="rect">
            <a:avLst/>
          </a:prstGeom>
        </p:spPr>
      </p:pic>
    </p:spTree>
    <p:extLst>
      <p:ext uri="{BB962C8B-B14F-4D97-AF65-F5344CB8AC3E}">
        <p14:creationId xmlns:p14="http://schemas.microsoft.com/office/powerpoint/2010/main" val="2089154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C096F72-95C3-4A7D-9307-F3347909AEB2}"/>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0061C7EE-3490-4DF9-A8C3-0D5DA3CB48CF}"/>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E6CD1314-9E81-4579-8574-3D291349FDE3}"/>
              </a:ext>
            </a:extLst>
          </p:cNvPr>
          <p:cNvSpPr>
            <a:spLocks noGrp="1"/>
          </p:cNvSpPr>
          <p:nvPr>
            <p:ph type="dt" sz="half" idx="10"/>
          </p:nvPr>
        </p:nvSpPr>
        <p:spPr/>
        <p:txBody>
          <a:bodyPr/>
          <a:lstStyle/>
          <a:p>
            <a:fld id="{476DA8A3-0AC8-4C0D-AF68-3035D601CD18}" type="datetimeFigureOut">
              <a:rPr lang="de-CH" smtClean="0"/>
              <a:t>26.07.2018</a:t>
            </a:fld>
            <a:endParaRPr lang="de-CH"/>
          </a:p>
        </p:txBody>
      </p:sp>
      <p:sp>
        <p:nvSpPr>
          <p:cNvPr id="5" name="Footer Placeholder 4">
            <a:extLst>
              <a:ext uri="{FF2B5EF4-FFF2-40B4-BE49-F238E27FC236}">
                <a16:creationId xmlns:a16="http://schemas.microsoft.com/office/drawing/2014/main" xmlns="" id="{7C6D26DD-459B-4823-ACAD-D7ED4EC2FD85}"/>
              </a:ext>
            </a:extLst>
          </p:cNvPr>
          <p:cNvSpPr>
            <a:spLocks noGrp="1"/>
          </p:cNvSpPr>
          <p:nvPr>
            <p:ph type="ftr" sz="quarter" idx="11"/>
          </p:nvPr>
        </p:nvSpPr>
        <p:spPr/>
        <p:txBody>
          <a:bodyPr/>
          <a:lstStyle/>
          <a:p>
            <a:endParaRPr lang="de-CH"/>
          </a:p>
        </p:txBody>
      </p:sp>
      <p:sp>
        <p:nvSpPr>
          <p:cNvPr id="6" name="Slide Number Placeholder 5">
            <a:extLst>
              <a:ext uri="{FF2B5EF4-FFF2-40B4-BE49-F238E27FC236}">
                <a16:creationId xmlns:a16="http://schemas.microsoft.com/office/drawing/2014/main" xmlns="" id="{AA4E50E5-D706-48BF-B5D2-10BEBA01FCC0}"/>
              </a:ext>
            </a:extLst>
          </p:cNvPr>
          <p:cNvSpPr>
            <a:spLocks noGrp="1"/>
          </p:cNvSpPr>
          <p:nvPr>
            <p:ph type="sldNum" sz="quarter" idx="12"/>
          </p:nvPr>
        </p:nvSpPr>
        <p:spPr/>
        <p:txBody>
          <a:bodyPr/>
          <a:lstStyle/>
          <a:p>
            <a:fld id="{18952856-F10D-49B9-8B9A-CF356D1AB4E6}" type="slidenum">
              <a:rPr lang="de-CH" smtClean="0"/>
              <a:t>‹#›</a:t>
            </a:fld>
            <a:endParaRPr lang="de-CH"/>
          </a:p>
        </p:txBody>
      </p:sp>
      <p:pic>
        <p:nvPicPr>
          <p:cNvPr id="7" name="Picture 6">
            <a:extLst>
              <a:ext uri="{FF2B5EF4-FFF2-40B4-BE49-F238E27FC236}">
                <a16:creationId xmlns:a16="http://schemas.microsoft.com/office/drawing/2014/main" xmlns="" id="{CE653286-8BD4-4EFD-8A4B-412FCCAF9C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7747306" y="5188442"/>
            <a:ext cx="1078215" cy="1078215"/>
          </a:xfrm>
          <a:prstGeom prst="rect">
            <a:avLst/>
          </a:prstGeom>
        </p:spPr>
      </p:pic>
    </p:spTree>
    <p:extLst>
      <p:ext uri="{BB962C8B-B14F-4D97-AF65-F5344CB8AC3E}">
        <p14:creationId xmlns:p14="http://schemas.microsoft.com/office/powerpoint/2010/main" val="867993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1D0E5A-4FE3-42CE-A47C-45D1E88C5E9B}"/>
              </a:ext>
            </a:extLst>
          </p:cNvPr>
          <p:cNvSpPr>
            <a:spLocks noGrp="1"/>
          </p:cNvSpPr>
          <p:nvPr>
            <p:ph type="title"/>
          </p:nvPr>
        </p:nvSpPr>
        <p:spPr>
          <a:xfrm>
            <a:off x="301215" y="371559"/>
            <a:ext cx="8616874" cy="544044"/>
          </a:xfrm>
        </p:spPr>
        <p:txBody>
          <a:bodyPr>
            <a:noAutofit/>
          </a:bodyPr>
          <a:lstStyle>
            <a:lvl1pPr>
              <a:defRPr sz="3600" b="1" cap="all" baseline="0"/>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xmlns="" id="{478F9311-5790-4913-BE4D-2A9B2D792FA6}"/>
              </a:ext>
            </a:extLst>
          </p:cNvPr>
          <p:cNvSpPr>
            <a:spLocks noGrp="1"/>
          </p:cNvSpPr>
          <p:nvPr>
            <p:ph idx="1"/>
          </p:nvPr>
        </p:nvSpPr>
        <p:spPr>
          <a:xfrm>
            <a:off x="483368" y="1140302"/>
            <a:ext cx="7886700" cy="4729012"/>
          </a:xfrm>
        </p:spPr>
        <p:txBody>
          <a:bodyPr/>
          <a:lstStyle>
            <a:lvl1pPr marL="171450" indent="-171450">
              <a:buSzPct val="80000"/>
              <a:buFont typeface="Wingdings" panose="05000000000000000000" pitchFamily="2" charset="2"/>
              <a:buChar char="§"/>
              <a:defRPr/>
            </a:lvl1pPr>
            <a:lvl2pPr marL="514350" indent="-171450">
              <a:buSzPct val="80000"/>
              <a:buFont typeface="Wingdings" panose="05000000000000000000" pitchFamily="2" charset="2"/>
              <a:buChar char="§"/>
              <a:defRPr/>
            </a:lvl2pPr>
            <a:lvl3pPr marL="857250" indent="-171450">
              <a:buSzPct val="80000"/>
              <a:buFont typeface="Wingdings" panose="05000000000000000000" pitchFamily="2" charset="2"/>
              <a:buChar char="§"/>
              <a:defRPr/>
            </a:lvl3pPr>
            <a:lvl4pPr marL="1200150" indent="-171450">
              <a:buSzPct val="80000"/>
              <a:buFont typeface="Wingdings" panose="05000000000000000000" pitchFamily="2" charset="2"/>
              <a:buChar char="§"/>
              <a:defRPr/>
            </a:lvl4pPr>
            <a:lvl5pPr marL="1543050" indent="-171450">
              <a:buSzPct val="80000"/>
              <a:buFont typeface="Wingdings" panose="05000000000000000000" pitchFamily="2" charset="2"/>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xmlns="" id="{F9D40FB2-F1C5-4FA4-A166-AF9DFD57F821}"/>
              </a:ext>
            </a:extLst>
          </p:cNvPr>
          <p:cNvSpPr>
            <a:spLocks noGrp="1"/>
          </p:cNvSpPr>
          <p:nvPr>
            <p:ph type="dt" sz="half" idx="10"/>
          </p:nvPr>
        </p:nvSpPr>
        <p:spPr/>
        <p:txBody>
          <a:bodyPr/>
          <a:lstStyle/>
          <a:p>
            <a:fld id="{476DA8A3-0AC8-4C0D-AF68-3035D601CD18}" type="datetimeFigureOut">
              <a:rPr lang="de-CH" smtClean="0"/>
              <a:t>26.07.2018</a:t>
            </a:fld>
            <a:endParaRPr lang="de-CH"/>
          </a:p>
        </p:txBody>
      </p:sp>
      <p:sp>
        <p:nvSpPr>
          <p:cNvPr id="5" name="Footer Placeholder 4">
            <a:extLst>
              <a:ext uri="{FF2B5EF4-FFF2-40B4-BE49-F238E27FC236}">
                <a16:creationId xmlns:a16="http://schemas.microsoft.com/office/drawing/2014/main" xmlns="" id="{B40B4C0A-324E-4774-9B63-5EF84ED670D1}"/>
              </a:ext>
            </a:extLst>
          </p:cNvPr>
          <p:cNvSpPr>
            <a:spLocks noGrp="1"/>
          </p:cNvSpPr>
          <p:nvPr>
            <p:ph type="ftr" sz="quarter" idx="11"/>
          </p:nvPr>
        </p:nvSpPr>
        <p:spPr/>
        <p:txBody>
          <a:bodyPr/>
          <a:lstStyle/>
          <a:p>
            <a:endParaRPr lang="de-CH"/>
          </a:p>
        </p:txBody>
      </p:sp>
      <p:sp>
        <p:nvSpPr>
          <p:cNvPr id="6" name="Slide Number Placeholder 5">
            <a:extLst>
              <a:ext uri="{FF2B5EF4-FFF2-40B4-BE49-F238E27FC236}">
                <a16:creationId xmlns:a16="http://schemas.microsoft.com/office/drawing/2014/main" xmlns="" id="{F230616C-A292-4F8A-AAF8-5D6E575D4B3E}"/>
              </a:ext>
            </a:extLst>
          </p:cNvPr>
          <p:cNvSpPr>
            <a:spLocks noGrp="1"/>
          </p:cNvSpPr>
          <p:nvPr>
            <p:ph type="sldNum" sz="quarter" idx="12"/>
          </p:nvPr>
        </p:nvSpPr>
        <p:spPr/>
        <p:txBody>
          <a:bodyPr/>
          <a:lstStyle/>
          <a:p>
            <a:fld id="{18952856-F10D-49B9-8B9A-CF356D1AB4E6}" type="slidenum">
              <a:rPr lang="de-CH" smtClean="0"/>
              <a:t>‹#›</a:t>
            </a:fld>
            <a:endParaRPr lang="de-CH"/>
          </a:p>
        </p:txBody>
      </p:sp>
      <p:sp>
        <p:nvSpPr>
          <p:cNvPr id="10" name="Content Placeholder 12">
            <a:extLst>
              <a:ext uri="{FF2B5EF4-FFF2-40B4-BE49-F238E27FC236}">
                <a16:creationId xmlns:a16="http://schemas.microsoft.com/office/drawing/2014/main" xmlns="" id="{D670C498-D6F9-4DA3-8670-5E6BA330E64A}"/>
              </a:ext>
            </a:extLst>
          </p:cNvPr>
          <p:cNvSpPr txBox="1">
            <a:spLocks/>
          </p:cNvSpPr>
          <p:nvPr userDrawn="1"/>
        </p:nvSpPr>
        <p:spPr>
          <a:xfrm>
            <a:off x="0" y="6086016"/>
            <a:ext cx="9144000" cy="357514"/>
          </a:xfrm>
          <a:prstGeom prst="rect">
            <a:avLst/>
          </a:prstGeom>
          <a:solidFill>
            <a:schemeClr val="accent1">
              <a:lumMod val="40000"/>
              <a:lumOff val="60000"/>
            </a:schemeClr>
          </a:solidFill>
        </p:spPr>
        <p:txBody>
          <a:bodyPr vert="horz" lIns="91440" tIns="45720" rIns="91440" bIns="45720" rtlCol="0">
            <a:normAutofit fontScale="77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Font typeface="Arial" panose="020B0604020202020204" pitchFamily="34" charset="0"/>
              <a:buNone/>
            </a:pPr>
            <a:endParaRPr lang="de-CH" dirty="0">
              <a:latin typeface="Arial" panose="020B0604020202020204" pitchFamily="34" charset="0"/>
              <a:cs typeface="Arial" panose="020B0604020202020204" pitchFamily="34" charset="0"/>
            </a:endParaRPr>
          </a:p>
        </p:txBody>
      </p:sp>
      <p:sp>
        <p:nvSpPr>
          <p:cNvPr id="11" name="Content Placeholder 12">
            <a:extLst>
              <a:ext uri="{FF2B5EF4-FFF2-40B4-BE49-F238E27FC236}">
                <a16:creationId xmlns:a16="http://schemas.microsoft.com/office/drawing/2014/main" xmlns="" id="{362EDF6E-5F9A-440D-BA3B-AD58C97B9FD0}"/>
              </a:ext>
            </a:extLst>
          </p:cNvPr>
          <p:cNvSpPr txBox="1">
            <a:spLocks/>
          </p:cNvSpPr>
          <p:nvPr userDrawn="1"/>
        </p:nvSpPr>
        <p:spPr>
          <a:xfrm>
            <a:off x="0" y="6485530"/>
            <a:ext cx="9144000" cy="104682"/>
          </a:xfrm>
          <a:prstGeom prst="rect">
            <a:avLst/>
          </a:prstGeom>
          <a:solidFill>
            <a:schemeClr val="accent1">
              <a:lumMod val="50000"/>
            </a:schemeClr>
          </a:solidFill>
        </p:spPr>
        <p:txBody>
          <a:bodyPr vert="horz" lIns="91440" tIns="45720" rIns="91440" bIns="45720" rtlCol="0">
            <a:normAutofit fontScale="2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Font typeface="Arial" panose="020B0604020202020204" pitchFamily="34" charset="0"/>
              <a:buNone/>
            </a:pPr>
            <a:endParaRPr lang="de-CH" dirty="0">
              <a:latin typeface="Arial" panose="020B0604020202020204" pitchFamily="34" charset="0"/>
              <a:cs typeface="Arial" panose="020B0604020202020204" pitchFamily="34" charset="0"/>
            </a:endParaRPr>
          </a:p>
        </p:txBody>
      </p:sp>
      <p:sp>
        <p:nvSpPr>
          <p:cNvPr id="12" name="Content Placeholder 12">
            <a:extLst>
              <a:ext uri="{FF2B5EF4-FFF2-40B4-BE49-F238E27FC236}">
                <a16:creationId xmlns:a16="http://schemas.microsoft.com/office/drawing/2014/main" xmlns="" id="{F5BFBF10-01A5-4F5D-9F5B-EFA3290F1DE2}"/>
              </a:ext>
            </a:extLst>
          </p:cNvPr>
          <p:cNvSpPr txBox="1">
            <a:spLocks/>
          </p:cNvSpPr>
          <p:nvPr userDrawn="1"/>
        </p:nvSpPr>
        <p:spPr>
          <a:xfrm>
            <a:off x="0" y="249785"/>
            <a:ext cx="9144000" cy="104682"/>
          </a:xfrm>
          <a:prstGeom prst="rect">
            <a:avLst/>
          </a:prstGeom>
          <a:solidFill>
            <a:schemeClr val="accent1">
              <a:lumMod val="50000"/>
            </a:schemeClr>
          </a:solidFill>
        </p:spPr>
        <p:txBody>
          <a:bodyPr vert="horz" lIns="91440" tIns="45720" rIns="91440" bIns="45720" rtlCol="0">
            <a:normAutofit fontScale="2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Font typeface="Arial" panose="020B0604020202020204" pitchFamily="34" charset="0"/>
              <a:buNone/>
            </a:pPr>
            <a:endParaRPr lang="de-CH" dirty="0">
              <a:latin typeface="Arial" panose="020B0604020202020204" pitchFamily="34" charset="0"/>
              <a:cs typeface="Arial" panose="020B0604020202020204" pitchFamily="34" charset="0"/>
            </a:endParaRPr>
          </a:p>
        </p:txBody>
      </p:sp>
      <p:sp>
        <p:nvSpPr>
          <p:cNvPr id="13" name="Content Placeholder 12">
            <a:extLst>
              <a:ext uri="{FF2B5EF4-FFF2-40B4-BE49-F238E27FC236}">
                <a16:creationId xmlns:a16="http://schemas.microsoft.com/office/drawing/2014/main" xmlns="" id="{DA8C3814-D002-4F5E-94B6-47F81597A8C5}"/>
              </a:ext>
            </a:extLst>
          </p:cNvPr>
          <p:cNvSpPr txBox="1">
            <a:spLocks/>
          </p:cNvSpPr>
          <p:nvPr userDrawn="1"/>
        </p:nvSpPr>
        <p:spPr>
          <a:xfrm flipV="1">
            <a:off x="0" y="940510"/>
            <a:ext cx="9144000" cy="45719"/>
          </a:xfrm>
          <a:prstGeom prst="rect">
            <a:avLst/>
          </a:prstGeom>
          <a:solidFill>
            <a:schemeClr val="accent1">
              <a:lumMod val="60000"/>
              <a:lumOff val="40000"/>
            </a:schemeClr>
          </a:solidFill>
        </p:spPr>
        <p:txBody>
          <a:bodyPr vert="horz" lIns="91440" tIns="45720" rIns="91440" bIns="45720" rtlCol="0">
            <a:normAutofit fontScale="2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Font typeface="Arial" panose="020B0604020202020204" pitchFamily="34" charset="0"/>
              <a:buNone/>
            </a:pPr>
            <a:endParaRPr lang="de-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8915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CBBB6B-E2D3-4D2F-8D29-CA7BB2B3C33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A67E7F5-C059-4349-9CD6-6148F4F700EC}"/>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83419F6-897B-4FC9-9AAA-680356741B87}"/>
              </a:ext>
            </a:extLst>
          </p:cNvPr>
          <p:cNvSpPr>
            <a:spLocks noGrp="1"/>
          </p:cNvSpPr>
          <p:nvPr>
            <p:ph type="dt" sz="half" idx="10"/>
          </p:nvPr>
        </p:nvSpPr>
        <p:spPr/>
        <p:txBody>
          <a:bodyPr/>
          <a:lstStyle/>
          <a:p>
            <a:fld id="{476DA8A3-0AC8-4C0D-AF68-3035D601CD18}" type="datetimeFigureOut">
              <a:rPr lang="de-CH" smtClean="0"/>
              <a:t>26.07.2018</a:t>
            </a:fld>
            <a:endParaRPr lang="de-CH"/>
          </a:p>
        </p:txBody>
      </p:sp>
      <p:sp>
        <p:nvSpPr>
          <p:cNvPr id="5" name="Footer Placeholder 4">
            <a:extLst>
              <a:ext uri="{FF2B5EF4-FFF2-40B4-BE49-F238E27FC236}">
                <a16:creationId xmlns:a16="http://schemas.microsoft.com/office/drawing/2014/main" xmlns="" id="{9605E75D-505C-4846-B28B-B33135CBC03F}"/>
              </a:ext>
            </a:extLst>
          </p:cNvPr>
          <p:cNvSpPr>
            <a:spLocks noGrp="1"/>
          </p:cNvSpPr>
          <p:nvPr>
            <p:ph type="ftr" sz="quarter" idx="11"/>
          </p:nvPr>
        </p:nvSpPr>
        <p:spPr/>
        <p:txBody>
          <a:bodyPr/>
          <a:lstStyle/>
          <a:p>
            <a:endParaRPr lang="de-CH"/>
          </a:p>
        </p:txBody>
      </p:sp>
      <p:sp>
        <p:nvSpPr>
          <p:cNvPr id="6" name="Slide Number Placeholder 5">
            <a:extLst>
              <a:ext uri="{FF2B5EF4-FFF2-40B4-BE49-F238E27FC236}">
                <a16:creationId xmlns:a16="http://schemas.microsoft.com/office/drawing/2014/main" xmlns="" id="{4D4BB0CA-44F5-459A-A8D3-BBB6534928C1}"/>
              </a:ext>
            </a:extLst>
          </p:cNvPr>
          <p:cNvSpPr>
            <a:spLocks noGrp="1"/>
          </p:cNvSpPr>
          <p:nvPr>
            <p:ph type="sldNum" sz="quarter" idx="12"/>
          </p:nvPr>
        </p:nvSpPr>
        <p:spPr/>
        <p:txBody>
          <a:bodyPr/>
          <a:lstStyle/>
          <a:p>
            <a:fld id="{18952856-F10D-49B9-8B9A-CF356D1AB4E6}" type="slidenum">
              <a:rPr lang="de-CH" smtClean="0"/>
              <a:t>‹#›</a:t>
            </a:fld>
            <a:endParaRPr lang="de-CH"/>
          </a:p>
        </p:txBody>
      </p:sp>
    </p:spTree>
    <p:extLst>
      <p:ext uri="{BB962C8B-B14F-4D97-AF65-F5344CB8AC3E}">
        <p14:creationId xmlns:p14="http://schemas.microsoft.com/office/powerpoint/2010/main" val="2075026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Content Placeholder 12">
            <a:extLst>
              <a:ext uri="{FF2B5EF4-FFF2-40B4-BE49-F238E27FC236}">
                <a16:creationId xmlns:a16="http://schemas.microsoft.com/office/drawing/2014/main" xmlns="" id="{E405EB8F-119B-42A4-BF5C-9622196E0723}"/>
              </a:ext>
            </a:extLst>
          </p:cNvPr>
          <p:cNvSpPr txBox="1">
            <a:spLocks/>
          </p:cNvSpPr>
          <p:nvPr userDrawn="1"/>
        </p:nvSpPr>
        <p:spPr>
          <a:xfrm>
            <a:off x="0" y="410915"/>
            <a:ext cx="9144000" cy="1016212"/>
          </a:xfrm>
          <a:prstGeom prst="rect">
            <a:avLst/>
          </a:prstGeom>
          <a:solidFill>
            <a:schemeClr val="accent1">
              <a:lumMod val="40000"/>
              <a:lumOff val="60000"/>
            </a:schemeClr>
          </a:solidFill>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Font typeface="Arial" panose="020B0604020202020204" pitchFamily="34" charset="0"/>
              <a:buNone/>
            </a:pPr>
            <a:endParaRPr lang="de-CH"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xmlns="" id="{97A89C24-4599-4B6D-B290-DC03AED59B43}"/>
              </a:ext>
            </a:extLst>
          </p:cNvPr>
          <p:cNvSpPr>
            <a:spLocks noGrp="1"/>
          </p:cNvSpPr>
          <p:nvPr>
            <p:ph type="title"/>
          </p:nvPr>
        </p:nvSpPr>
        <p:spPr>
          <a:xfrm>
            <a:off x="628650" y="365126"/>
            <a:ext cx="7886700" cy="1078215"/>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867900E-FF2C-417E-B309-740F30BF2A66}"/>
              </a:ext>
            </a:extLst>
          </p:cNvPr>
          <p:cNvSpPr>
            <a:spLocks noGrp="1"/>
          </p:cNvSpPr>
          <p:nvPr>
            <p:ph sz="half" idx="1"/>
          </p:nvPr>
        </p:nvSpPr>
        <p:spPr>
          <a:xfrm>
            <a:off x="628650" y="1629067"/>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C7C33F07-4E10-46C4-A603-BC9C85A23A7D}"/>
              </a:ext>
            </a:extLst>
          </p:cNvPr>
          <p:cNvSpPr>
            <a:spLocks noGrp="1"/>
          </p:cNvSpPr>
          <p:nvPr>
            <p:ph sz="half" idx="2"/>
          </p:nvPr>
        </p:nvSpPr>
        <p:spPr>
          <a:xfrm>
            <a:off x="4629150" y="1629067"/>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F3D0483A-DEAA-42F6-B851-40A2EAFF8A1D}"/>
              </a:ext>
            </a:extLst>
          </p:cNvPr>
          <p:cNvSpPr>
            <a:spLocks noGrp="1"/>
          </p:cNvSpPr>
          <p:nvPr>
            <p:ph type="dt" sz="half" idx="10"/>
          </p:nvPr>
        </p:nvSpPr>
        <p:spPr/>
        <p:txBody>
          <a:bodyPr/>
          <a:lstStyle/>
          <a:p>
            <a:fld id="{476DA8A3-0AC8-4C0D-AF68-3035D601CD18}" type="datetimeFigureOut">
              <a:rPr lang="de-CH" smtClean="0"/>
              <a:t>26.07.2018</a:t>
            </a:fld>
            <a:endParaRPr lang="de-CH"/>
          </a:p>
        </p:txBody>
      </p:sp>
      <p:sp>
        <p:nvSpPr>
          <p:cNvPr id="6" name="Footer Placeholder 5">
            <a:extLst>
              <a:ext uri="{FF2B5EF4-FFF2-40B4-BE49-F238E27FC236}">
                <a16:creationId xmlns:a16="http://schemas.microsoft.com/office/drawing/2014/main" xmlns="" id="{E41F30A9-7BF8-404B-8935-8B3A44C07E91}"/>
              </a:ext>
            </a:extLst>
          </p:cNvPr>
          <p:cNvSpPr>
            <a:spLocks noGrp="1"/>
          </p:cNvSpPr>
          <p:nvPr>
            <p:ph type="ftr" sz="quarter" idx="11"/>
          </p:nvPr>
        </p:nvSpPr>
        <p:spPr/>
        <p:txBody>
          <a:bodyPr/>
          <a:lstStyle/>
          <a:p>
            <a:endParaRPr lang="de-CH"/>
          </a:p>
        </p:txBody>
      </p:sp>
      <p:sp>
        <p:nvSpPr>
          <p:cNvPr id="7" name="Slide Number Placeholder 6">
            <a:extLst>
              <a:ext uri="{FF2B5EF4-FFF2-40B4-BE49-F238E27FC236}">
                <a16:creationId xmlns:a16="http://schemas.microsoft.com/office/drawing/2014/main" xmlns="" id="{DE8785C1-E96A-4359-80D3-620FB0F41DD6}"/>
              </a:ext>
            </a:extLst>
          </p:cNvPr>
          <p:cNvSpPr>
            <a:spLocks noGrp="1"/>
          </p:cNvSpPr>
          <p:nvPr>
            <p:ph type="sldNum" sz="quarter" idx="12"/>
          </p:nvPr>
        </p:nvSpPr>
        <p:spPr/>
        <p:txBody>
          <a:bodyPr/>
          <a:lstStyle/>
          <a:p>
            <a:fld id="{18952856-F10D-49B9-8B9A-CF356D1AB4E6}" type="slidenum">
              <a:rPr lang="de-CH" smtClean="0"/>
              <a:t>‹#›</a:t>
            </a:fld>
            <a:endParaRPr lang="de-CH"/>
          </a:p>
        </p:txBody>
      </p:sp>
      <p:pic>
        <p:nvPicPr>
          <p:cNvPr id="8" name="Picture 7">
            <a:extLst>
              <a:ext uri="{FF2B5EF4-FFF2-40B4-BE49-F238E27FC236}">
                <a16:creationId xmlns:a16="http://schemas.microsoft.com/office/drawing/2014/main" xmlns="" id="{C8D0812D-127F-42CC-BF81-795FF5D0DE9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45706" y="365126"/>
            <a:ext cx="1078215" cy="1078215"/>
          </a:xfrm>
          <a:prstGeom prst="rect">
            <a:avLst/>
          </a:prstGeom>
        </p:spPr>
      </p:pic>
      <p:sp>
        <p:nvSpPr>
          <p:cNvPr id="10" name="Content Placeholder 12">
            <a:extLst>
              <a:ext uri="{FF2B5EF4-FFF2-40B4-BE49-F238E27FC236}">
                <a16:creationId xmlns:a16="http://schemas.microsoft.com/office/drawing/2014/main" xmlns="" id="{56D15027-024F-40A8-9CD0-7745FD22EEF4}"/>
              </a:ext>
            </a:extLst>
          </p:cNvPr>
          <p:cNvSpPr txBox="1">
            <a:spLocks/>
          </p:cNvSpPr>
          <p:nvPr userDrawn="1"/>
        </p:nvSpPr>
        <p:spPr>
          <a:xfrm>
            <a:off x="0" y="6137241"/>
            <a:ext cx="9144000" cy="438220"/>
          </a:xfrm>
          <a:prstGeom prst="rect">
            <a:avLst/>
          </a:prstGeom>
          <a:solidFill>
            <a:schemeClr val="accent1">
              <a:lumMod val="40000"/>
              <a:lumOff val="60000"/>
            </a:schemeClr>
          </a:solidFill>
        </p:spPr>
        <p:txBody>
          <a:bodyPr vert="horz" lIns="91440" tIns="45720" rIns="91440" bIns="45720" rtlCol="0">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Font typeface="Arial" panose="020B0604020202020204" pitchFamily="34" charset="0"/>
              <a:buNone/>
            </a:pPr>
            <a:endParaRPr lang="de-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2512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Content Placeholder 12">
            <a:extLst>
              <a:ext uri="{FF2B5EF4-FFF2-40B4-BE49-F238E27FC236}">
                <a16:creationId xmlns:a16="http://schemas.microsoft.com/office/drawing/2014/main" xmlns="" id="{17C0F8B9-27A3-4EC6-989F-4D3313E5A432}"/>
              </a:ext>
            </a:extLst>
          </p:cNvPr>
          <p:cNvSpPr txBox="1">
            <a:spLocks/>
          </p:cNvSpPr>
          <p:nvPr userDrawn="1"/>
        </p:nvSpPr>
        <p:spPr>
          <a:xfrm>
            <a:off x="0" y="410915"/>
            <a:ext cx="9144000" cy="1016212"/>
          </a:xfrm>
          <a:prstGeom prst="rect">
            <a:avLst/>
          </a:prstGeom>
          <a:solidFill>
            <a:schemeClr val="accent1">
              <a:lumMod val="40000"/>
              <a:lumOff val="60000"/>
            </a:schemeClr>
          </a:solidFill>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Font typeface="Arial" panose="020B0604020202020204" pitchFamily="34" charset="0"/>
              <a:buNone/>
            </a:pPr>
            <a:endParaRPr lang="de-CH"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xmlns="" id="{95B3A47D-10AB-4CDA-8A9B-68AC3D24CE33}"/>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09E39D06-1B79-4059-AF71-14ACE0EC825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xmlns="" id="{A64CC05A-1A9A-4361-A7E4-9C012EB38791}"/>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7E4D8059-960C-41B7-B77A-0661E1153E4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xmlns="" id="{06B8AF9A-B39E-49D8-9710-86247D030CB0}"/>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9DE3EFCE-43F3-417E-A6FB-2AD9C635CF33}"/>
              </a:ext>
            </a:extLst>
          </p:cNvPr>
          <p:cNvSpPr>
            <a:spLocks noGrp="1"/>
          </p:cNvSpPr>
          <p:nvPr>
            <p:ph type="dt" sz="half" idx="10"/>
          </p:nvPr>
        </p:nvSpPr>
        <p:spPr/>
        <p:txBody>
          <a:bodyPr/>
          <a:lstStyle/>
          <a:p>
            <a:fld id="{476DA8A3-0AC8-4C0D-AF68-3035D601CD18}" type="datetimeFigureOut">
              <a:rPr lang="de-CH" smtClean="0"/>
              <a:t>26.07.2018</a:t>
            </a:fld>
            <a:endParaRPr lang="de-CH"/>
          </a:p>
        </p:txBody>
      </p:sp>
      <p:sp>
        <p:nvSpPr>
          <p:cNvPr id="8" name="Footer Placeholder 7">
            <a:extLst>
              <a:ext uri="{FF2B5EF4-FFF2-40B4-BE49-F238E27FC236}">
                <a16:creationId xmlns:a16="http://schemas.microsoft.com/office/drawing/2014/main" xmlns="" id="{1AA1ACF6-4EC4-468D-9F12-F279D610B6CB}"/>
              </a:ext>
            </a:extLst>
          </p:cNvPr>
          <p:cNvSpPr>
            <a:spLocks noGrp="1"/>
          </p:cNvSpPr>
          <p:nvPr>
            <p:ph type="ftr" sz="quarter" idx="11"/>
          </p:nvPr>
        </p:nvSpPr>
        <p:spPr/>
        <p:txBody>
          <a:bodyPr/>
          <a:lstStyle/>
          <a:p>
            <a:endParaRPr lang="de-CH"/>
          </a:p>
        </p:txBody>
      </p:sp>
      <p:sp>
        <p:nvSpPr>
          <p:cNvPr id="9" name="Slide Number Placeholder 8">
            <a:extLst>
              <a:ext uri="{FF2B5EF4-FFF2-40B4-BE49-F238E27FC236}">
                <a16:creationId xmlns:a16="http://schemas.microsoft.com/office/drawing/2014/main" xmlns="" id="{302F4272-7C9B-4AFA-8F01-8117D87D6F7F}"/>
              </a:ext>
            </a:extLst>
          </p:cNvPr>
          <p:cNvSpPr>
            <a:spLocks noGrp="1"/>
          </p:cNvSpPr>
          <p:nvPr>
            <p:ph type="sldNum" sz="quarter" idx="12"/>
          </p:nvPr>
        </p:nvSpPr>
        <p:spPr/>
        <p:txBody>
          <a:bodyPr/>
          <a:lstStyle/>
          <a:p>
            <a:fld id="{18952856-F10D-49B9-8B9A-CF356D1AB4E6}" type="slidenum">
              <a:rPr lang="de-CH" smtClean="0"/>
              <a:t>‹#›</a:t>
            </a:fld>
            <a:endParaRPr lang="de-CH"/>
          </a:p>
        </p:txBody>
      </p:sp>
      <p:pic>
        <p:nvPicPr>
          <p:cNvPr id="10" name="Picture 9">
            <a:extLst>
              <a:ext uri="{FF2B5EF4-FFF2-40B4-BE49-F238E27FC236}">
                <a16:creationId xmlns:a16="http://schemas.microsoft.com/office/drawing/2014/main" xmlns="" id="{D8AE8F03-2A4E-4DA9-A880-1412FF681A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45706" y="365126"/>
            <a:ext cx="1078215" cy="1078215"/>
          </a:xfrm>
          <a:prstGeom prst="rect">
            <a:avLst/>
          </a:prstGeom>
        </p:spPr>
      </p:pic>
      <p:sp>
        <p:nvSpPr>
          <p:cNvPr id="12" name="Content Placeholder 12">
            <a:extLst>
              <a:ext uri="{FF2B5EF4-FFF2-40B4-BE49-F238E27FC236}">
                <a16:creationId xmlns:a16="http://schemas.microsoft.com/office/drawing/2014/main" xmlns="" id="{A41E1E90-9A8C-4D39-912C-DC6F32EC9AC4}"/>
              </a:ext>
            </a:extLst>
          </p:cNvPr>
          <p:cNvSpPr txBox="1">
            <a:spLocks/>
          </p:cNvSpPr>
          <p:nvPr userDrawn="1"/>
        </p:nvSpPr>
        <p:spPr>
          <a:xfrm>
            <a:off x="0" y="6137241"/>
            <a:ext cx="9144000" cy="438220"/>
          </a:xfrm>
          <a:prstGeom prst="rect">
            <a:avLst/>
          </a:prstGeom>
          <a:solidFill>
            <a:schemeClr val="accent1">
              <a:lumMod val="40000"/>
              <a:lumOff val="60000"/>
            </a:schemeClr>
          </a:solidFill>
        </p:spPr>
        <p:txBody>
          <a:bodyPr vert="horz" lIns="91440" tIns="45720" rIns="91440" bIns="45720" rtlCol="0">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Font typeface="Arial" panose="020B0604020202020204" pitchFamily="34" charset="0"/>
              <a:buNone/>
            </a:pPr>
            <a:endParaRPr lang="de-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0416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6D7C1C-60B0-4CE4-835A-7BAE0B104776}"/>
              </a:ext>
            </a:extLst>
          </p:cNvPr>
          <p:cNvSpPr>
            <a:spLocks noGrp="1"/>
          </p:cNvSpPr>
          <p:nvPr>
            <p:ph type="title"/>
          </p:nvPr>
        </p:nvSpPr>
        <p:spPr>
          <a:xfrm>
            <a:off x="628650" y="365126"/>
            <a:ext cx="7886700" cy="1078215"/>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1AE4A462-8148-4394-8FD6-FBFA4A4C1459}"/>
              </a:ext>
            </a:extLst>
          </p:cNvPr>
          <p:cNvSpPr>
            <a:spLocks noGrp="1"/>
          </p:cNvSpPr>
          <p:nvPr>
            <p:ph type="dt" sz="half" idx="10"/>
          </p:nvPr>
        </p:nvSpPr>
        <p:spPr/>
        <p:txBody>
          <a:bodyPr/>
          <a:lstStyle/>
          <a:p>
            <a:fld id="{476DA8A3-0AC8-4C0D-AF68-3035D601CD18}" type="datetimeFigureOut">
              <a:rPr lang="de-CH" smtClean="0"/>
              <a:t>26.07.2018</a:t>
            </a:fld>
            <a:endParaRPr lang="de-CH"/>
          </a:p>
        </p:txBody>
      </p:sp>
      <p:sp>
        <p:nvSpPr>
          <p:cNvPr id="4" name="Footer Placeholder 3">
            <a:extLst>
              <a:ext uri="{FF2B5EF4-FFF2-40B4-BE49-F238E27FC236}">
                <a16:creationId xmlns:a16="http://schemas.microsoft.com/office/drawing/2014/main" xmlns="" id="{C5897DAF-E66F-4D48-9373-D2CDA7F11C45}"/>
              </a:ext>
            </a:extLst>
          </p:cNvPr>
          <p:cNvSpPr>
            <a:spLocks noGrp="1"/>
          </p:cNvSpPr>
          <p:nvPr>
            <p:ph type="ftr" sz="quarter" idx="11"/>
          </p:nvPr>
        </p:nvSpPr>
        <p:spPr/>
        <p:txBody>
          <a:bodyPr/>
          <a:lstStyle/>
          <a:p>
            <a:endParaRPr lang="de-CH"/>
          </a:p>
        </p:txBody>
      </p:sp>
      <p:sp>
        <p:nvSpPr>
          <p:cNvPr id="5" name="Slide Number Placeholder 4">
            <a:extLst>
              <a:ext uri="{FF2B5EF4-FFF2-40B4-BE49-F238E27FC236}">
                <a16:creationId xmlns:a16="http://schemas.microsoft.com/office/drawing/2014/main" xmlns="" id="{C754A4F3-2C1B-412C-AC0A-4071FE3DF32F}"/>
              </a:ext>
            </a:extLst>
          </p:cNvPr>
          <p:cNvSpPr>
            <a:spLocks noGrp="1"/>
          </p:cNvSpPr>
          <p:nvPr>
            <p:ph type="sldNum" sz="quarter" idx="12"/>
          </p:nvPr>
        </p:nvSpPr>
        <p:spPr/>
        <p:txBody>
          <a:bodyPr/>
          <a:lstStyle/>
          <a:p>
            <a:fld id="{18952856-F10D-49B9-8B9A-CF356D1AB4E6}" type="slidenum">
              <a:rPr lang="de-CH" smtClean="0"/>
              <a:t>‹#›</a:t>
            </a:fld>
            <a:endParaRPr lang="de-CH"/>
          </a:p>
        </p:txBody>
      </p:sp>
      <p:pic>
        <p:nvPicPr>
          <p:cNvPr id="6" name="Picture 5">
            <a:extLst>
              <a:ext uri="{FF2B5EF4-FFF2-40B4-BE49-F238E27FC236}">
                <a16:creationId xmlns:a16="http://schemas.microsoft.com/office/drawing/2014/main" xmlns="" id="{BEE6C330-69BC-4FCA-B0E6-E0326EB6988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45706" y="365126"/>
            <a:ext cx="1078215" cy="1078215"/>
          </a:xfrm>
          <a:prstGeom prst="rect">
            <a:avLst/>
          </a:prstGeom>
        </p:spPr>
      </p:pic>
    </p:spTree>
    <p:extLst>
      <p:ext uri="{BB962C8B-B14F-4D97-AF65-F5344CB8AC3E}">
        <p14:creationId xmlns:p14="http://schemas.microsoft.com/office/powerpoint/2010/main" val="1121363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C863258-4B49-46B0-81D8-9A44D54F231C}"/>
              </a:ext>
            </a:extLst>
          </p:cNvPr>
          <p:cNvSpPr>
            <a:spLocks noGrp="1"/>
          </p:cNvSpPr>
          <p:nvPr>
            <p:ph type="dt" sz="half" idx="10"/>
          </p:nvPr>
        </p:nvSpPr>
        <p:spPr/>
        <p:txBody>
          <a:bodyPr/>
          <a:lstStyle/>
          <a:p>
            <a:fld id="{476DA8A3-0AC8-4C0D-AF68-3035D601CD18}" type="datetimeFigureOut">
              <a:rPr lang="de-CH" smtClean="0"/>
              <a:t>26.07.2018</a:t>
            </a:fld>
            <a:endParaRPr lang="de-CH"/>
          </a:p>
        </p:txBody>
      </p:sp>
      <p:sp>
        <p:nvSpPr>
          <p:cNvPr id="3" name="Footer Placeholder 2">
            <a:extLst>
              <a:ext uri="{FF2B5EF4-FFF2-40B4-BE49-F238E27FC236}">
                <a16:creationId xmlns:a16="http://schemas.microsoft.com/office/drawing/2014/main" xmlns="" id="{53C9D3BA-9DB7-458E-A106-F7C09DFA32A9}"/>
              </a:ext>
            </a:extLst>
          </p:cNvPr>
          <p:cNvSpPr>
            <a:spLocks noGrp="1"/>
          </p:cNvSpPr>
          <p:nvPr>
            <p:ph type="ftr" sz="quarter" idx="11"/>
          </p:nvPr>
        </p:nvSpPr>
        <p:spPr/>
        <p:txBody>
          <a:bodyPr/>
          <a:lstStyle/>
          <a:p>
            <a:endParaRPr lang="de-CH"/>
          </a:p>
        </p:txBody>
      </p:sp>
      <p:sp>
        <p:nvSpPr>
          <p:cNvPr id="4" name="Slide Number Placeholder 3">
            <a:extLst>
              <a:ext uri="{FF2B5EF4-FFF2-40B4-BE49-F238E27FC236}">
                <a16:creationId xmlns:a16="http://schemas.microsoft.com/office/drawing/2014/main" xmlns="" id="{B2AE444F-8D98-42F5-A55B-2DFEC277BB5E}"/>
              </a:ext>
            </a:extLst>
          </p:cNvPr>
          <p:cNvSpPr>
            <a:spLocks noGrp="1"/>
          </p:cNvSpPr>
          <p:nvPr>
            <p:ph type="sldNum" sz="quarter" idx="12"/>
          </p:nvPr>
        </p:nvSpPr>
        <p:spPr/>
        <p:txBody>
          <a:bodyPr/>
          <a:lstStyle/>
          <a:p>
            <a:fld id="{18952856-F10D-49B9-8B9A-CF356D1AB4E6}" type="slidenum">
              <a:rPr lang="de-CH" smtClean="0"/>
              <a:t>‹#›</a:t>
            </a:fld>
            <a:endParaRPr lang="de-CH"/>
          </a:p>
        </p:txBody>
      </p:sp>
      <p:pic>
        <p:nvPicPr>
          <p:cNvPr id="5" name="Picture 4">
            <a:extLst>
              <a:ext uri="{FF2B5EF4-FFF2-40B4-BE49-F238E27FC236}">
                <a16:creationId xmlns:a16="http://schemas.microsoft.com/office/drawing/2014/main" xmlns="" id="{F6A3FF9F-F85B-47AD-AFDF-E40DEEAE07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45706" y="365126"/>
            <a:ext cx="1078215" cy="1078215"/>
          </a:xfrm>
          <a:prstGeom prst="rect">
            <a:avLst/>
          </a:prstGeom>
        </p:spPr>
      </p:pic>
    </p:spTree>
    <p:extLst>
      <p:ext uri="{BB962C8B-B14F-4D97-AF65-F5344CB8AC3E}">
        <p14:creationId xmlns:p14="http://schemas.microsoft.com/office/powerpoint/2010/main" val="3709571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476291-C039-4E5C-9DCF-0C11E85E3C5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AB150B3-34D9-4590-ACA3-A7A1965BACB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DD71C05E-0285-4DC6-8F8D-90A4F0DBE5C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xmlns="" id="{050D4D72-3E03-41D2-BCF3-6E0609022BDD}"/>
              </a:ext>
            </a:extLst>
          </p:cNvPr>
          <p:cNvSpPr>
            <a:spLocks noGrp="1"/>
          </p:cNvSpPr>
          <p:nvPr>
            <p:ph type="dt" sz="half" idx="10"/>
          </p:nvPr>
        </p:nvSpPr>
        <p:spPr/>
        <p:txBody>
          <a:bodyPr/>
          <a:lstStyle/>
          <a:p>
            <a:fld id="{476DA8A3-0AC8-4C0D-AF68-3035D601CD18}" type="datetimeFigureOut">
              <a:rPr lang="de-CH" smtClean="0"/>
              <a:t>26.07.2018</a:t>
            </a:fld>
            <a:endParaRPr lang="de-CH"/>
          </a:p>
        </p:txBody>
      </p:sp>
      <p:sp>
        <p:nvSpPr>
          <p:cNvPr id="6" name="Footer Placeholder 5">
            <a:extLst>
              <a:ext uri="{FF2B5EF4-FFF2-40B4-BE49-F238E27FC236}">
                <a16:creationId xmlns:a16="http://schemas.microsoft.com/office/drawing/2014/main" xmlns="" id="{A56EC4D7-D725-4BE9-9E31-7651421D0595}"/>
              </a:ext>
            </a:extLst>
          </p:cNvPr>
          <p:cNvSpPr>
            <a:spLocks noGrp="1"/>
          </p:cNvSpPr>
          <p:nvPr>
            <p:ph type="ftr" sz="quarter" idx="11"/>
          </p:nvPr>
        </p:nvSpPr>
        <p:spPr/>
        <p:txBody>
          <a:bodyPr/>
          <a:lstStyle/>
          <a:p>
            <a:endParaRPr lang="de-CH"/>
          </a:p>
        </p:txBody>
      </p:sp>
      <p:sp>
        <p:nvSpPr>
          <p:cNvPr id="7" name="Slide Number Placeholder 6">
            <a:extLst>
              <a:ext uri="{FF2B5EF4-FFF2-40B4-BE49-F238E27FC236}">
                <a16:creationId xmlns:a16="http://schemas.microsoft.com/office/drawing/2014/main" xmlns="" id="{BE82C45B-9B3D-4F9D-9F65-92EEA6636D23}"/>
              </a:ext>
            </a:extLst>
          </p:cNvPr>
          <p:cNvSpPr>
            <a:spLocks noGrp="1"/>
          </p:cNvSpPr>
          <p:nvPr>
            <p:ph type="sldNum" sz="quarter" idx="12"/>
          </p:nvPr>
        </p:nvSpPr>
        <p:spPr/>
        <p:txBody>
          <a:bodyPr/>
          <a:lstStyle/>
          <a:p>
            <a:fld id="{18952856-F10D-49B9-8B9A-CF356D1AB4E6}" type="slidenum">
              <a:rPr lang="de-CH" smtClean="0"/>
              <a:t>‹#›</a:t>
            </a:fld>
            <a:endParaRPr lang="de-CH"/>
          </a:p>
        </p:txBody>
      </p:sp>
      <p:pic>
        <p:nvPicPr>
          <p:cNvPr id="8" name="Picture 7">
            <a:extLst>
              <a:ext uri="{FF2B5EF4-FFF2-40B4-BE49-F238E27FC236}">
                <a16:creationId xmlns:a16="http://schemas.microsoft.com/office/drawing/2014/main" xmlns="" id="{68005344-5750-4A07-BC2F-BACD50161B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45706" y="365126"/>
            <a:ext cx="1078215" cy="1078215"/>
          </a:xfrm>
          <a:prstGeom prst="rect">
            <a:avLst/>
          </a:prstGeom>
        </p:spPr>
      </p:pic>
    </p:spTree>
    <p:extLst>
      <p:ext uri="{BB962C8B-B14F-4D97-AF65-F5344CB8AC3E}">
        <p14:creationId xmlns:p14="http://schemas.microsoft.com/office/powerpoint/2010/main" val="789254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50A92F-4F6F-47E5-B57F-892270C6C26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A52E48D2-83C6-47BB-B961-A3496A3EF77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xmlns="" id="{CD3DDB91-5A6B-444B-AFC4-D0393870CB2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xmlns="" id="{F033C736-1239-4711-913A-D847443EF61D}"/>
              </a:ext>
            </a:extLst>
          </p:cNvPr>
          <p:cNvSpPr>
            <a:spLocks noGrp="1"/>
          </p:cNvSpPr>
          <p:nvPr>
            <p:ph type="dt" sz="half" idx="10"/>
          </p:nvPr>
        </p:nvSpPr>
        <p:spPr/>
        <p:txBody>
          <a:bodyPr/>
          <a:lstStyle/>
          <a:p>
            <a:fld id="{476DA8A3-0AC8-4C0D-AF68-3035D601CD18}" type="datetimeFigureOut">
              <a:rPr lang="de-CH" smtClean="0"/>
              <a:t>26.07.2018</a:t>
            </a:fld>
            <a:endParaRPr lang="de-CH"/>
          </a:p>
        </p:txBody>
      </p:sp>
      <p:sp>
        <p:nvSpPr>
          <p:cNvPr id="6" name="Footer Placeholder 5">
            <a:extLst>
              <a:ext uri="{FF2B5EF4-FFF2-40B4-BE49-F238E27FC236}">
                <a16:creationId xmlns:a16="http://schemas.microsoft.com/office/drawing/2014/main" xmlns="" id="{663CE3CD-13B2-464D-A638-88D9B257832D}"/>
              </a:ext>
            </a:extLst>
          </p:cNvPr>
          <p:cNvSpPr>
            <a:spLocks noGrp="1"/>
          </p:cNvSpPr>
          <p:nvPr>
            <p:ph type="ftr" sz="quarter" idx="11"/>
          </p:nvPr>
        </p:nvSpPr>
        <p:spPr/>
        <p:txBody>
          <a:bodyPr/>
          <a:lstStyle/>
          <a:p>
            <a:endParaRPr lang="de-CH"/>
          </a:p>
        </p:txBody>
      </p:sp>
      <p:sp>
        <p:nvSpPr>
          <p:cNvPr id="7" name="Slide Number Placeholder 6">
            <a:extLst>
              <a:ext uri="{FF2B5EF4-FFF2-40B4-BE49-F238E27FC236}">
                <a16:creationId xmlns:a16="http://schemas.microsoft.com/office/drawing/2014/main" xmlns="" id="{9F7BB2AE-4B7C-4D1D-BF30-800CCD4E407C}"/>
              </a:ext>
            </a:extLst>
          </p:cNvPr>
          <p:cNvSpPr>
            <a:spLocks noGrp="1"/>
          </p:cNvSpPr>
          <p:nvPr>
            <p:ph type="sldNum" sz="quarter" idx="12"/>
          </p:nvPr>
        </p:nvSpPr>
        <p:spPr/>
        <p:txBody>
          <a:bodyPr/>
          <a:lstStyle/>
          <a:p>
            <a:fld id="{18952856-F10D-49B9-8B9A-CF356D1AB4E6}" type="slidenum">
              <a:rPr lang="de-CH" smtClean="0"/>
              <a:t>‹#›</a:t>
            </a:fld>
            <a:endParaRPr lang="de-CH"/>
          </a:p>
        </p:txBody>
      </p:sp>
      <p:pic>
        <p:nvPicPr>
          <p:cNvPr id="8" name="Picture 7">
            <a:extLst>
              <a:ext uri="{FF2B5EF4-FFF2-40B4-BE49-F238E27FC236}">
                <a16:creationId xmlns:a16="http://schemas.microsoft.com/office/drawing/2014/main" xmlns="" id="{59456209-2E87-4F91-A197-9AA37B9286C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45706" y="365126"/>
            <a:ext cx="1078215" cy="1078215"/>
          </a:xfrm>
          <a:prstGeom prst="rect">
            <a:avLst/>
          </a:prstGeom>
        </p:spPr>
      </p:pic>
    </p:spTree>
    <p:extLst>
      <p:ext uri="{BB962C8B-B14F-4D97-AF65-F5344CB8AC3E}">
        <p14:creationId xmlns:p14="http://schemas.microsoft.com/office/powerpoint/2010/main" val="2097457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50774B0-BC58-48A5-964D-D8BE417E590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1C4F555E-70FF-442F-9D3A-4A46C4E0BE8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63C2FB7-38EA-4D8E-B738-706A851E635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76DA8A3-0AC8-4C0D-AF68-3035D601CD18}" type="datetimeFigureOut">
              <a:rPr lang="de-CH" smtClean="0"/>
              <a:t>26.07.2018</a:t>
            </a:fld>
            <a:endParaRPr lang="de-CH"/>
          </a:p>
        </p:txBody>
      </p:sp>
      <p:sp>
        <p:nvSpPr>
          <p:cNvPr id="5" name="Footer Placeholder 4">
            <a:extLst>
              <a:ext uri="{FF2B5EF4-FFF2-40B4-BE49-F238E27FC236}">
                <a16:creationId xmlns:a16="http://schemas.microsoft.com/office/drawing/2014/main" xmlns="" id="{8E9F8DE8-E24B-42B9-B62B-7104D6202A6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CH"/>
          </a:p>
        </p:txBody>
      </p:sp>
      <p:sp>
        <p:nvSpPr>
          <p:cNvPr id="6" name="Slide Number Placeholder 5">
            <a:extLst>
              <a:ext uri="{FF2B5EF4-FFF2-40B4-BE49-F238E27FC236}">
                <a16:creationId xmlns:a16="http://schemas.microsoft.com/office/drawing/2014/main" xmlns="" id="{43491073-B499-4BCB-AA8A-D181C3990EE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8952856-F10D-49B9-8B9A-CF356D1AB4E6}" type="slidenum">
              <a:rPr lang="de-CH" smtClean="0"/>
              <a:t>‹#›</a:t>
            </a:fld>
            <a:endParaRPr lang="de-CH"/>
          </a:p>
        </p:txBody>
      </p:sp>
    </p:spTree>
    <p:extLst>
      <p:ext uri="{BB962C8B-B14F-4D97-AF65-F5344CB8AC3E}">
        <p14:creationId xmlns:p14="http://schemas.microsoft.com/office/powerpoint/2010/main" val="28344096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DBBB53-5A9D-4370-8E9C-0098B2F82E93}"/>
              </a:ext>
            </a:extLst>
          </p:cNvPr>
          <p:cNvSpPr>
            <a:spLocks noGrp="1"/>
          </p:cNvSpPr>
          <p:nvPr>
            <p:ph type="ctrTitle"/>
          </p:nvPr>
        </p:nvSpPr>
        <p:spPr>
          <a:xfrm>
            <a:off x="1143000" y="1838199"/>
            <a:ext cx="6858000" cy="2387600"/>
          </a:xfrm>
        </p:spPr>
        <p:txBody>
          <a:bodyPr>
            <a:noAutofit/>
          </a:bodyPr>
          <a:lstStyle/>
          <a:p>
            <a:pPr algn="l"/>
            <a:r>
              <a:rPr lang="en-US" sz="2800" b="1" dirty="0"/>
              <a:t>Cohort study of HIV+ children in Southern Africa returning to care after being lost to follow up: </a:t>
            </a:r>
            <a:br>
              <a:rPr lang="en-US" sz="2800" b="1" dirty="0"/>
            </a:br>
            <a:r>
              <a:rPr lang="en-US" sz="2800" b="1" dirty="0"/>
              <a:t>Effect of interrupting care on mortality</a:t>
            </a:r>
            <a:endParaRPr lang="en-GB" sz="2800" b="1" dirty="0"/>
          </a:p>
        </p:txBody>
      </p:sp>
      <p:sp>
        <p:nvSpPr>
          <p:cNvPr id="3" name="Subtitle 2">
            <a:extLst>
              <a:ext uri="{FF2B5EF4-FFF2-40B4-BE49-F238E27FC236}">
                <a16:creationId xmlns:a16="http://schemas.microsoft.com/office/drawing/2014/main" xmlns="" id="{0062E4D7-7DA7-45E3-B377-3D4F282D9115}"/>
              </a:ext>
            </a:extLst>
          </p:cNvPr>
          <p:cNvSpPr>
            <a:spLocks noGrp="1"/>
          </p:cNvSpPr>
          <p:nvPr>
            <p:ph type="subTitle" idx="1"/>
          </p:nvPr>
        </p:nvSpPr>
        <p:spPr/>
        <p:txBody>
          <a:bodyPr/>
          <a:lstStyle/>
          <a:p>
            <a:pPr algn="l"/>
            <a:endParaRPr lang="en-GB" dirty="0"/>
          </a:p>
          <a:p>
            <a:pPr algn="l"/>
            <a:r>
              <a:rPr lang="en-GB" dirty="0"/>
              <a:t>26</a:t>
            </a:r>
            <a:r>
              <a:rPr lang="en-GB" baseline="30000" dirty="0"/>
              <a:t>th</a:t>
            </a:r>
            <a:r>
              <a:rPr lang="en-GB" dirty="0"/>
              <a:t> July 2018</a:t>
            </a:r>
          </a:p>
        </p:txBody>
      </p:sp>
    </p:spTree>
    <p:extLst>
      <p:ext uri="{BB962C8B-B14F-4D97-AF65-F5344CB8AC3E}">
        <p14:creationId xmlns:p14="http://schemas.microsoft.com/office/powerpoint/2010/main" val="230162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BB7A7B-484C-476F-8BE0-87BE20EEF5DF}"/>
              </a:ext>
            </a:extLst>
          </p:cNvPr>
          <p:cNvSpPr>
            <a:spLocks noGrp="1"/>
          </p:cNvSpPr>
          <p:nvPr>
            <p:ph type="title"/>
          </p:nvPr>
        </p:nvSpPr>
        <p:spPr/>
        <p:txBody>
          <a:bodyPr/>
          <a:lstStyle/>
          <a:p>
            <a:r>
              <a:rPr lang="en-GB" dirty="0"/>
              <a:t>Characteristics of interruptions</a:t>
            </a:r>
          </a:p>
        </p:txBody>
      </p:sp>
      <p:graphicFrame>
        <p:nvGraphicFramePr>
          <p:cNvPr id="4" name="Table 3">
            <a:extLst>
              <a:ext uri="{FF2B5EF4-FFF2-40B4-BE49-F238E27FC236}">
                <a16:creationId xmlns:a16="http://schemas.microsoft.com/office/drawing/2014/main" xmlns="" id="{34632A26-FFEB-4655-8F27-103EB3C99ADB}"/>
              </a:ext>
            </a:extLst>
          </p:cNvPr>
          <p:cNvGraphicFramePr>
            <a:graphicFrameLocks noGrp="1"/>
          </p:cNvGraphicFramePr>
          <p:nvPr>
            <p:extLst>
              <p:ext uri="{D42A27DB-BD31-4B8C-83A1-F6EECF244321}">
                <p14:modId xmlns:p14="http://schemas.microsoft.com/office/powerpoint/2010/main" val="707987959"/>
              </p:ext>
            </p:extLst>
          </p:nvPr>
        </p:nvGraphicFramePr>
        <p:xfrm>
          <a:off x="301215" y="1279734"/>
          <a:ext cx="8310449" cy="3480000"/>
        </p:xfrm>
        <a:graphic>
          <a:graphicData uri="http://schemas.openxmlformats.org/drawingml/2006/table">
            <a:tbl>
              <a:tblPr firstRow="1" bandRow="1">
                <a:tableStyleId>{5C22544A-7EE6-4342-B048-85BDC9FD1C3A}</a:tableStyleId>
              </a:tblPr>
              <a:tblGrid>
                <a:gridCol w="2965048">
                  <a:extLst>
                    <a:ext uri="{9D8B030D-6E8A-4147-A177-3AD203B41FA5}">
                      <a16:colId xmlns:a16="http://schemas.microsoft.com/office/drawing/2014/main" xmlns="" val="706557281"/>
                    </a:ext>
                  </a:extLst>
                </a:gridCol>
                <a:gridCol w="2771775">
                  <a:extLst>
                    <a:ext uri="{9D8B030D-6E8A-4147-A177-3AD203B41FA5}">
                      <a16:colId xmlns:a16="http://schemas.microsoft.com/office/drawing/2014/main" xmlns="" val="4220062073"/>
                    </a:ext>
                  </a:extLst>
                </a:gridCol>
                <a:gridCol w="2573626">
                  <a:extLst>
                    <a:ext uri="{9D8B030D-6E8A-4147-A177-3AD203B41FA5}">
                      <a16:colId xmlns:a16="http://schemas.microsoft.com/office/drawing/2014/main" xmlns="" val="431926666"/>
                    </a:ext>
                  </a:extLst>
                </a:gridCol>
              </a:tblGrid>
              <a:tr h="513958">
                <a:tc>
                  <a:txBody>
                    <a:bodyPr/>
                    <a:lstStyle/>
                    <a:p>
                      <a:pPr marL="0" algn="l" defTabSz="685800" rtl="0" eaLnBrk="1" latinLnBrk="0" hangingPunct="1">
                        <a:lnSpc>
                          <a:spcPct val="100000"/>
                        </a:lnSpc>
                        <a:spcAft>
                          <a:spcPts val="0"/>
                        </a:spcAft>
                      </a:pPr>
                      <a:r>
                        <a:rPr lang="en-GB" sz="2000" b="0" kern="1200" dirty="0">
                          <a:solidFill>
                            <a:schemeClr val="tx1"/>
                          </a:solidFill>
                          <a:latin typeface="+mn-lt"/>
                          <a:ea typeface="+mn-ea"/>
                          <a:cs typeface="+mn-cs"/>
                        </a:rPr>
                        <a:t>Characteristic</a:t>
                      </a:r>
                    </a:p>
                  </a:txBody>
                  <a:tcPr marL="72000" marR="72000" marT="72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685800" rtl="0" eaLnBrk="1" latinLnBrk="0" hangingPunct="1">
                        <a:lnSpc>
                          <a:spcPct val="100000"/>
                        </a:lnSpc>
                        <a:spcAft>
                          <a:spcPts val="0"/>
                        </a:spcAft>
                      </a:pPr>
                      <a:r>
                        <a:rPr lang="en-GB" sz="2000" b="1" kern="1200" dirty="0">
                          <a:solidFill>
                            <a:schemeClr val="tx1"/>
                          </a:solidFill>
                          <a:latin typeface="+mn-lt"/>
                          <a:ea typeface="+mn-ea"/>
                          <a:cs typeface="+mn-cs"/>
                        </a:rPr>
                        <a:t>Group 2: </a:t>
                      </a:r>
                    </a:p>
                    <a:p>
                      <a:pPr marL="0" algn="ctr" defTabSz="685800" rtl="0" eaLnBrk="1" latinLnBrk="0" hangingPunct="1">
                        <a:lnSpc>
                          <a:spcPct val="100000"/>
                        </a:lnSpc>
                        <a:spcAft>
                          <a:spcPts val="0"/>
                        </a:spcAft>
                      </a:pPr>
                      <a:r>
                        <a:rPr lang="en-US" sz="2000" b="0" kern="1200" dirty="0">
                          <a:solidFill>
                            <a:schemeClr val="tx1"/>
                          </a:solidFill>
                          <a:latin typeface="+mn-lt"/>
                          <a:ea typeface="+mn-ea"/>
                          <a:cs typeface="+mn-cs"/>
                        </a:rPr>
                        <a:t>Lost in the first 6 months on ART and later returned</a:t>
                      </a:r>
                      <a:endParaRPr lang="en-GB" sz="2000" b="0" kern="1200" dirty="0">
                        <a:solidFill>
                          <a:schemeClr val="tx1"/>
                        </a:solidFill>
                        <a:latin typeface="+mn-lt"/>
                        <a:ea typeface="+mn-ea"/>
                        <a:cs typeface="+mn-cs"/>
                      </a:endParaRPr>
                    </a:p>
                  </a:txBody>
                  <a:tcPr marL="72000" marR="72000" marT="72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685800" rtl="0" eaLnBrk="1" latinLnBrk="0" hangingPunct="1">
                        <a:lnSpc>
                          <a:spcPct val="100000"/>
                        </a:lnSpc>
                        <a:spcAft>
                          <a:spcPts val="0"/>
                        </a:spcAft>
                      </a:pPr>
                      <a:r>
                        <a:rPr lang="en-GB" sz="2000" b="1" kern="1200" dirty="0">
                          <a:solidFill>
                            <a:schemeClr val="tx1"/>
                          </a:solidFill>
                          <a:latin typeface="+mn-lt"/>
                          <a:ea typeface="+mn-ea"/>
                          <a:cs typeface="+mn-cs"/>
                        </a:rPr>
                        <a:t>Group 3: </a:t>
                      </a:r>
                    </a:p>
                    <a:p>
                      <a:pPr marL="0" algn="ctr" defTabSz="685800" rtl="0" eaLnBrk="1" latinLnBrk="0" hangingPunct="1">
                        <a:lnSpc>
                          <a:spcPct val="100000"/>
                        </a:lnSpc>
                        <a:spcAft>
                          <a:spcPts val="0"/>
                        </a:spcAft>
                      </a:pPr>
                      <a:r>
                        <a:rPr lang="en-US" sz="2000" b="0" kern="1200" dirty="0">
                          <a:solidFill>
                            <a:schemeClr val="tx1"/>
                          </a:solidFill>
                          <a:latin typeface="+mn-lt"/>
                          <a:ea typeface="+mn-ea"/>
                          <a:cs typeface="+mn-cs"/>
                        </a:rPr>
                        <a:t>Lost after 6 months on ART and later returned</a:t>
                      </a:r>
                      <a:endParaRPr lang="en-GB" sz="2000" b="0" kern="1200" dirty="0">
                        <a:solidFill>
                          <a:schemeClr val="tx1"/>
                        </a:solidFill>
                        <a:latin typeface="+mn-lt"/>
                        <a:ea typeface="+mn-ea"/>
                        <a:cs typeface="+mn-cs"/>
                      </a:endParaRPr>
                    </a:p>
                  </a:txBody>
                  <a:tcPr marL="72000" marR="72000" marT="72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3016602931"/>
                  </a:ext>
                </a:extLst>
              </a:tr>
              <a:tr h="513958">
                <a:tc>
                  <a:txBody>
                    <a:bodyPr/>
                    <a:lstStyle/>
                    <a:p>
                      <a:pPr marL="0" algn="l" defTabSz="685800" rtl="0" eaLnBrk="1" latinLnBrk="0" hangingPunct="1">
                        <a:lnSpc>
                          <a:spcPct val="100000"/>
                        </a:lnSpc>
                        <a:spcAft>
                          <a:spcPts val="0"/>
                        </a:spcAft>
                      </a:pPr>
                      <a:r>
                        <a:rPr lang="en-GB" sz="2000" kern="1200" dirty="0">
                          <a:solidFill>
                            <a:schemeClr val="tx1"/>
                          </a:solidFill>
                          <a:latin typeface="+mn-lt"/>
                          <a:ea typeface="+mn-ea"/>
                          <a:cs typeface="+mn-cs"/>
                        </a:rPr>
                        <a:t>Length of first interruption (median)</a:t>
                      </a:r>
                    </a:p>
                  </a:txBody>
                  <a:tcPr marL="72000" marR="72000" marT="72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defTabSz="685800" rtl="0" eaLnBrk="1" latinLnBrk="0" hangingPunct="1">
                        <a:lnSpc>
                          <a:spcPct val="100000"/>
                        </a:lnSpc>
                        <a:spcAft>
                          <a:spcPts val="0"/>
                        </a:spcAft>
                      </a:pPr>
                      <a:r>
                        <a:rPr lang="en-GB" sz="2000" kern="1200" dirty="0">
                          <a:solidFill>
                            <a:schemeClr val="tx1"/>
                          </a:solidFill>
                          <a:latin typeface="+mn-lt"/>
                          <a:ea typeface="+mn-ea"/>
                          <a:cs typeface="+mn-cs"/>
                        </a:rPr>
                        <a:t>322 days</a:t>
                      </a:r>
                    </a:p>
                  </a:txBody>
                  <a:tcPr marL="72000" marR="72000" marT="72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defTabSz="685800" rtl="0" eaLnBrk="1" latinLnBrk="0" hangingPunct="1">
                        <a:lnSpc>
                          <a:spcPct val="100000"/>
                        </a:lnSpc>
                        <a:spcAft>
                          <a:spcPts val="0"/>
                        </a:spcAft>
                      </a:pPr>
                      <a:r>
                        <a:rPr lang="en-GB" sz="2000" kern="1200" dirty="0">
                          <a:solidFill>
                            <a:schemeClr val="tx1"/>
                          </a:solidFill>
                          <a:latin typeface="+mn-lt"/>
                          <a:ea typeface="+mn-ea"/>
                          <a:cs typeface="+mn-cs"/>
                        </a:rPr>
                        <a:t>244 days</a:t>
                      </a:r>
                    </a:p>
                  </a:txBody>
                  <a:tcPr marL="72000" marR="72000" marT="72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18060224"/>
                  </a:ext>
                </a:extLst>
              </a:tr>
              <a:tr h="513958">
                <a:tc>
                  <a:txBody>
                    <a:bodyPr/>
                    <a:lstStyle/>
                    <a:p>
                      <a:pPr marL="0" algn="l" defTabSz="685800" rtl="0" eaLnBrk="1" latinLnBrk="0" hangingPunct="1">
                        <a:lnSpc>
                          <a:spcPct val="100000"/>
                        </a:lnSpc>
                        <a:spcAft>
                          <a:spcPts val="0"/>
                        </a:spcAft>
                      </a:pPr>
                      <a:r>
                        <a:rPr lang="en-GB" sz="2000" kern="1200" dirty="0">
                          <a:solidFill>
                            <a:schemeClr val="tx1"/>
                          </a:solidFill>
                          <a:latin typeface="+mn-lt"/>
                          <a:ea typeface="+mn-ea"/>
                          <a:cs typeface="+mn-cs"/>
                        </a:rPr>
                        <a:t>Proportion of follow-up time lost (median)*</a:t>
                      </a:r>
                    </a:p>
                  </a:txBody>
                  <a:tcPr marL="72000" marR="72000" marT="72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defTabSz="685800" rtl="0" eaLnBrk="1" latinLnBrk="0" hangingPunct="1">
                        <a:lnSpc>
                          <a:spcPct val="100000"/>
                        </a:lnSpc>
                        <a:spcAft>
                          <a:spcPts val="0"/>
                        </a:spcAft>
                      </a:pPr>
                      <a:r>
                        <a:rPr lang="en-GB" sz="2000" kern="1200" dirty="0">
                          <a:solidFill>
                            <a:schemeClr val="tx1"/>
                          </a:solidFill>
                          <a:latin typeface="+mn-lt"/>
                          <a:ea typeface="+mn-ea"/>
                          <a:cs typeface="+mn-cs"/>
                        </a:rPr>
                        <a:t>71%</a:t>
                      </a:r>
                    </a:p>
                  </a:txBody>
                  <a:tcPr marL="72000" marR="72000" marT="72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defTabSz="685800" rtl="0" eaLnBrk="1" latinLnBrk="0" hangingPunct="1">
                        <a:lnSpc>
                          <a:spcPct val="100000"/>
                        </a:lnSpc>
                        <a:spcAft>
                          <a:spcPts val="0"/>
                        </a:spcAft>
                      </a:pPr>
                      <a:r>
                        <a:rPr lang="en-GB" sz="2000" kern="1200" dirty="0">
                          <a:solidFill>
                            <a:schemeClr val="tx1"/>
                          </a:solidFill>
                          <a:latin typeface="+mn-lt"/>
                          <a:ea typeface="+mn-ea"/>
                          <a:cs typeface="+mn-cs"/>
                        </a:rPr>
                        <a:t>30%</a:t>
                      </a:r>
                    </a:p>
                  </a:txBody>
                  <a:tcPr marL="72000" marR="72000" marT="72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43905917"/>
                  </a:ext>
                </a:extLst>
              </a:tr>
              <a:tr h="513958">
                <a:tc>
                  <a:txBody>
                    <a:bodyPr/>
                    <a:lstStyle/>
                    <a:p>
                      <a:pPr marL="0" algn="l" defTabSz="685800" rtl="0" eaLnBrk="1" latinLnBrk="0" hangingPunct="1">
                        <a:lnSpc>
                          <a:spcPct val="100000"/>
                        </a:lnSpc>
                        <a:spcAft>
                          <a:spcPts val="0"/>
                        </a:spcAft>
                      </a:pPr>
                      <a:r>
                        <a:rPr lang="en-GB" sz="2000" kern="1200" dirty="0">
                          <a:solidFill>
                            <a:schemeClr val="tx1"/>
                          </a:solidFill>
                          <a:latin typeface="+mn-lt"/>
                          <a:ea typeface="+mn-ea"/>
                          <a:cs typeface="+mn-cs"/>
                        </a:rPr>
                        <a:t>Percentage ultimately lost when the database closed</a:t>
                      </a:r>
                    </a:p>
                  </a:txBody>
                  <a:tcPr marL="72000" marR="72000" marT="72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defTabSz="685800" rtl="0" eaLnBrk="1" latinLnBrk="0" hangingPunct="1">
                        <a:lnSpc>
                          <a:spcPct val="100000"/>
                        </a:lnSpc>
                        <a:spcAft>
                          <a:spcPts val="0"/>
                        </a:spcAft>
                      </a:pPr>
                      <a:r>
                        <a:rPr lang="en-GB" sz="2000" kern="1200" dirty="0">
                          <a:solidFill>
                            <a:schemeClr val="tx1"/>
                          </a:solidFill>
                          <a:latin typeface="+mn-lt"/>
                          <a:ea typeface="+mn-ea"/>
                          <a:cs typeface="+mn-cs"/>
                        </a:rPr>
                        <a:t>50%</a:t>
                      </a:r>
                    </a:p>
                  </a:txBody>
                  <a:tcPr marL="72000" marR="72000" marT="72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defTabSz="685800" rtl="0" eaLnBrk="1" latinLnBrk="0" hangingPunct="1">
                        <a:lnSpc>
                          <a:spcPct val="100000"/>
                        </a:lnSpc>
                        <a:spcAft>
                          <a:spcPts val="0"/>
                        </a:spcAft>
                      </a:pPr>
                      <a:r>
                        <a:rPr lang="en-GB" sz="2000" kern="1200" dirty="0">
                          <a:solidFill>
                            <a:schemeClr val="tx1"/>
                          </a:solidFill>
                          <a:latin typeface="+mn-lt"/>
                          <a:ea typeface="+mn-ea"/>
                          <a:cs typeface="+mn-cs"/>
                        </a:rPr>
                        <a:t>35%</a:t>
                      </a:r>
                    </a:p>
                  </a:txBody>
                  <a:tcPr marL="72000" marR="72000" marT="72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52880074"/>
                  </a:ext>
                </a:extLst>
              </a:tr>
            </a:tbl>
          </a:graphicData>
        </a:graphic>
      </p:graphicFrame>
      <p:sp>
        <p:nvSpPr>
          <p:cNvPr id="5" name="TextBox 4">
            <a:extLst>
              <a:ext uri="{FF2B5EF4-FFF2-40B4-BE49-F238E27FC236}">
                <a16:creationId xmlns:a16="http://schemas.microsoft.com/office/drawing/2014/main" xmlns="" id="{1EF1814D-CB1D-402B-A17B-3EE218C80A36}"/>
              </a:ext>
            </a:extLst>
          </p:cNvPr>
          <p:cNvSpPr txBox="1"/>
          <p:nvPr/>
        </p:nvSpPr>
        <p:spPr>
          <a:xfrm>
            <a:off x="454427" y="5680591"/>
            <a:ext cx="7051273" cy="369332"/>
          </a:xfrm>
          <a:prstGeom prst="rect">
            <a:avLst/>
          </a:prstGeom>
          <a:noFill/>
        </p:spPr>
        <p:txBody>
          <a:bodyPr wrap="square" rtlCol="0">
            <a:spAutoFit/>
          </a:bodyPr>
          <a:lstStyle/>
          <a:p>
            <a:r>
              <a:rPr lang="en-GB" dirty="0"/>
              <a:t>* Calculated as Length of time out of care/ Total follow-up time</a:t>
            </a:r>
          </a:p>
        </p:txBody>
      </p:sp>
    </p:spTree>
    <p:extLst>
      <p:ext uri="{BB962C8B-B14F-4D97-AF65-F5344CB8AC3E}">
        <p14:creationId xmlns:p14="http://schemas.microsoft.com/office/powerpoint/2010/main" val="3006130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BFD933EC-FD7D-49EF-9100-CDEE595C585B}"/>
              </a:ext>
            </a:extLst>
          </p:cNvPr>
          <p:cNvSpPr/>
          <p:nvPr/>
        </p:nvSpPr>
        <p:spPr>
          <a:xfrm>
            <a:off x="0" y="5939246"/>
            <a:ext cx="9144000" cy="8447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71E7961E-4DF4-4393-92A9-77F4015F750B}"/>
              </a:ext>
            </a:extLst>
          </p:cNvPr>
          <p:cNvSpPr/>
          <p:nvPr/>
        </p:nvSpPr>
        <p:spPr>
          <a:xfrm>
            <a:off x="7221641" y="4684747"/>
            <a:ext cx="1725283" cy="13888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8122CAF0-C873-4FBA-AD18-0CBA2A9B2233}"/>
              </a:ext>
            </a:extLst>
          </p:cNvPr>
          <p:cNvSpPr>
            <a:spLocks noGrp="1"/>
          </p:cNvSpPr>
          <p:nvPr>
            <p:ph type="title"/>
          </p:nvPr>
        </p:nvSpPr>
        <p:spPr/>
        <p:txBody>
          <a:bodyPr>
            <a:normAutofit fontScale="90000"/>
          </a:bodyPr>
          <a:lstStyle/>
          <a:p>
            <a:r>
              <a:rPr lang="en-US" dirty="0"/>
              <a:t>effect of a care interruption on mortality</a:t>
            </a:r>
            <a:endParaRPr lang="en-GB" dirty="0"/>
          </a:p>
        </p:txBody>
      </p:sp>
      <p:sp>
        <p:nvSpPr>
          <p:cNvPr id="7" name="Rectangle 6">
            <a:extLst>
              <a:ext uri="{FF2B5EF4-FFF2-40B4-BE49-F238E27FC236}">
                <a16:creationId xmlns:a16="http://schemas.microsoft.com/office/drawing/2014/main" xmlns="" id="{3A48C2E7-BD6F-4149-A8F9-D27D58504F70}"/>
              </a:ext>
            </a:extLst>
          </p:cNvPr>
          <p:cNvSpPr/>
          <p:nvPr/>
        </p:nvSpPr>
        <p:spPr>
          <a:xfrm>
            <a:off x="-9053" y="6538273"/>
            <a:ext cx="9352230" cy="338554"/>
          </a:xfrm>
          <a:prstGeom prst="rect">
            <a:avLst/>
          </a:prstGeom>
        </p:spPr>
        <p:txBody>
          <a:bodyPr wrap="square">
            <a:spAutoFit/>
          </a:bodyPr>
          <a:lstStyle/>
          <a:p>
            <a:r>
              <a:rPr lang="en-GB" sz="1600" dirty="0"/>
              <a:t>* Also adjusted for gender, time in/out of care, baseline CD4% at ART initiation, cohort</a:t>
            </a:r>
            <a:endParaRPr lang="de-CH" sz="1600" dirty="0"/>
          </a:p>
        </p:txBody>
      </p:sp>
      <p:graphicFrame>
        <p:nvGraphicFramePr>
          <p:cNvPr id="3" name="Table 2">
            <a:extLst>
              <a:ext uri="{FF2B5EF4-FFF2-40B4-BE49-F238E27FC236}">
                <a16:creationId xmlns:a16="http://schemas.microsoft.com/office/drawing/2014/main" xmlns="" id="{D6D4DF88-F1A3-4A5A-BAFA-DD44C110942D}"/>
              </a:ext>
            </a:extLst>
          </p:cNvPr>
          <p:cNvGraphicFramePr>
            <a:graphicFrameLocks noGrp="1"/>
          </p:cNvGraphicFramePr>
          <p:nvPr>
            <p:extLst>
              <p:ext uri="{D42A27DB-BD31-4B8C-83A1-F6EECF244321}">
                <p14:modId xmlns:p14="http://schemas.microsoft.com/office/powerpoint/2010/main" val="2221525583"/>
              </p:ext>
            </p:extLst>
          </p:nvPr>
        </p:nvGraphicFramePr>
        <p:xfrm>
          <a:off x="301215" y="1069276"/>
          <a:ext cx="8388358" cy="5486400"/>
        </p:xfrm>
        <a:graphic>
          <a:graphicData uri="http://schemas.openxmlformats.org/drawingml/2006/table">
            <a:tbl>
              <a:tblPr>
                <a:tableStyleId>{5940675A-B579-460E-94D1-54222C63F5DA}</a:tableStyleId>
              </a:tblPr>
              <a:tblGrid>
                <a:gridCol w="3946935">
                  <a:extLst>
                    <a:ext uri="{9D8B030D-6E8A-4147-A177-3AD203B41FA5}">
                      <a16:colId xmlns:a16="http://schemas.microsoft.com/office/drawing/2014/main" xmlns="" val="1004992118"/>
                    </a:ext>
                  </a:extLst>
                </a:gridCol>
                <a:gridCol w="2990850">
                  <a:extLst>
                    <a:ext uri="{9D8B030D-6E8A-4147-A177-3AD203B41FA5}">
                      <a16:colId xmlns:a16="http://schemas.microsoft.com/office/drawing/2014/main" xmlns="" val="2245134324"/>
                    </a:ext>
                  </a:extLst>
                </a:gridCol>
                <a:gridCol w="1450573">
                  <a:extLst>
                    <a:ext uri="{9D8B030D-6E8A-4147-A177-3AD203B41FA5}">
                      <a16:colId xmlns:a16="http://schemas.microsoft.com/office/drawing/2014/main" xmlns="" val="1133657142"/>
                    </a:ext>
                  </a:extLst>
                </a:gridCol>
              </a:tblGrid>
              <a:tr h="273375">
                <a:tc>
                  <a:txBody>
                    <a:bodyPr/>
                    <a:lstStyle/>
                    <a:p>
                      <a:pPr algn="l" fontAlgn="ctr"/>
                      <a:r>
                        <a:rPr lang="en-GB" sz="1800" u="none" strike="noStrike" dirty="0">
                          <a:effectLst/>
                        </a:rPr>
                        <a:t>Variable</a:t>
                      </a:r>
                      <a:endParaRPr lang="en-GB" sz="1800" b="1" i="0" u="none" strike="noStrike" dirty="0">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1800" u="none" strike="noStrike" dirty="0">
                          <a:effectLst/>
                        </a:rPr>
                        <a:t>Adjusted RR* (95% CI)</a:t>
                      </a:r>
                      <a:endParaRPr lang="en-GB" sz="1800" b="1" i="0" u="none" strike="noStrike" dirty="0">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1800" u="none" strike="noStrike" dirty="0">
                          <a:effectLst/>
                        </a:rPr>
                        <a:t>P-value</a:t>
                      </a:r>
                      <a:endParaRPr lang="en-GB" sz="1800" b="1" i="0" u="none" strike="noStrike" dirty="0">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560700398"/>
                  </a:ext>
                </a:extLst>
              </a:tr>
              <a:tr h="273375">
                <a:tc>
                  <a:txBody>
                    <a:bodyPr/>
                    <a:lstStyle/>
                    <a:p>
                      <a:pPr algn="l" fontAlgn="ctr"/>
                      <a:r>
                        <a:rPr lang="en-GB" sz="1800" u="none" strike="noStrike" dirty="0">
                          <a:effectLst/>
                        </a:rPr>
                        <a:t>CI status</a:t>
                      </a:r>
                      <a:endParaRPr lang="en-GB" sz="1800" b="1" i="0" u="none" strike="noStrike" dirty="0">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GB" sz="1800" u="none" strike="noStrike">
                          <a:effectLst/>
                        </a:rPr>
                        <a:t> </a:t>
                      </a:r>
                      <a:endParaRPr lang="en-GB" sz="1800" b="1" i="0" u="none" strike="noStrike">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GB" sz="1800" u="none" strike="noStrike">
                          <a:effectLst/>
                        </a:rPr>
                        <a:t> </a:t>
                      </a:r>
                      <a:endParaRPr lang="en-GB" sz="1800" b="1" i="0" u="none" strike="noStrike">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90018778"/>
                  </a:ext>
                </a:extLst>
              </a:tr>
              <a:tr h="273375">
                <a:tc>
                  <a:txBody>
                    <a:bodyPr/>
                    <a:lstStyle/>
                    <a:p>
                      <a:pPr algn="l" fontAlgn="ctr"/>
                      <a:r>
                        <a:rPr lang="en-GB" sz="1800" u="none" strike="noStrike" dirty="0">
                          <a:effectLst/>
                        </a:rPr>
                        <a:t>    No Care Interruption</a:t>
                      </a:r>
                      <a:endParaRPr lang="en-GB" sz="1800" b="0" i="0" u="none" strike="noStrike" dirty="0">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a:effectLst/>
                        </a:rPr>
                        <a:t>1.00</a:t>
                      </a:r>
                      <a:endParaRPr lang="en-GB" sz="18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3">
                  <a:txBody>
                    <a:bodyPr/>
                    <a:lstStyle/>
                    <a:p>
                      <a:pPr algn="ctr" fontAlgn="ctr"/>
                      <a:r>
                        <a:rPr lang="en-GB" sz="1800" u="none" strike="noStrike">
                          <a:effectLst/>
                        </a:rPr>
                        <a:t>&lt;0.001</a:t>
                      </a:r>
                      <a:endParaRPr lang="en-GB" sz="1800" b="0" i="0" u="none" strike="noStrike">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661028256"/>
                  </a:ext>
                </a:extLst>
              </a:tr>
              <a:tr h="273375">
                <a:tc>
                  <a:txBody>
                    <a:bodyPr/>
                    <a:lstStyle/>
                    <a:p>
                      <a:pPr algn="l" fontAlgn="ctr"/>
                      <a:r>
                        <a:rPr lang="en-US" sz="1800" u="none" strike="noStrike" dirty="0">
                          <a:effectLst/>
                        </a:rPr>
                        <a:t>    Care Interruption before 6 months</a:t>
                      </a:r>
                      <a:endParaRPr lang="en-US" sz="1800" b="0" i="0" u="none" strike="noStrike" dirty="0">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3.23  (2.56 to 4.08)</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xmlns="" val="4017630439"/>
                  </a:ext>
                </a:extLst>
              </a:tr>
              <a:tr h="273375">
                <a:tc>
                  <a:txBody>
                    <a:bodyPr/>
                    <a:lstStyle/>
                    <a:p>
                      <a:pPr algn="l" fontAlgn="ctr"/>
                      <a:r>
                        <a:rPr lang="en-US" sz="1800" u="none" strike="noStrike">
                          <a:effectLst/>
                        </a:rPr>
                        <a:t>    Care Interruption after 6 months</a:t>
                      </a:r>
                      <a:endParaRPr lang="en-US" sz="1800" b="0" i="0" u="none" strike="noStrike">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a:effectLst/>
                        </a:rPr>
                        <a:t>1.19  (0.91 to 1.56)</a:t>
                      </a:r>
                      <a:endParaRPr lang="en-GB" sz="18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xmlns="" val="2881062010"/>
                  </a:ext>
                </a:extLst>
              </a:tr>
              <a:tr h="273375">
                <a:tc>
                  <a:txBody>
                    <a:bodyPr/>
                    <a:lstStyle/>
                    <a:p>
                      <a:pPr algn="l" fontAlgn="b"/>
                      <a:r>
                        <a:rPr lang="en-GB" sz="1800" u="none" strike="noStrike" dirty="0">
                          <a:effectLst/>
                        </a:rPr>
                        <a:t>Current Age</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a:effectLst/>
                        </a:rPr>
                        <a:t> </a:t>
                      </a:r>
                      <a:endParaRPr lang="en-GB" sz="18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GB" sz="1800" u="none" strike="noStrike">
                          <a:effectLst/>
                        </a:rPr>
                        <a:t> </a:t>
                      </a:r>
                      <a:endParaRPr lang="en-GB" sz="1800" b="0" i="0" u="none" strike="noStrike">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95130529"/>
                  </a:ext>
                </a:extLst>
              </a:tr>
              <a:tr h="273375">
                <a:tc>
                  <a:txBody>
                    <a:bodyPr/>
                    <a:lstStyle/>
                    <a:p>
                      <a:pPr algn="l" fontAlgn="b"/>
                      <a:r>
                        <a:rPr lang="en-GB" sz="1800" u="none" strike="noStrike" dirty="0">
                          <a:effectLst/>
                        </a:rPr>
                        <a:t>    &lt;2 years</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1.00</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4">
                  <a:txBody>
                    <a:bodyPr/>
                    <a:lstStyle/>
                    <a:p>
                      <a:pPr algn="ctr" fontAlgn="ctr"/>
                      <a:r>
                        <a:rPr lang="en-GB" sz="1800" u="none" strike="noStrike">
                          <a:effectLst/>
                        </a:rPr>
                        <a:t>&lt;0.001</a:t>
                      </a:r>
                      <a:endParaRPr lang="en-GB" sz="1800" b="0" i="0" u="none" strike="noStrike">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51996464"/>
                  </a:ext>
                </a:extLst>
              </a:tr>
              <a:tr h="273375">
                <a:tc>
                  <a:txBody>
                    <a:bodyPr/>
                    <a:lstStyle/>
                    <a:p>
                      <a:pPr algn="l" fontAlgn="b"/>
                      <a:r>
                        <a:rPr lang="en-GB" sz="1800" u="none" strike="noStrike" dirty="0">
                          <a:effectLst/>
                        </a:rPr>
                        <a:t>    2-5 years</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0.27  (0.20 to 0.36)</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xmlns="" val="2831471607"/>
                  </a:ext>
                </a:extLst>
              </a:tr>
              <a:tr h="273375">
                <a:tc>
                  <a:txBody>
                    <a:bodyPr/>
                    <a:lstStyle/>
                    <a:p>
                      <a:pPr algn="l" fontAlgn="b"/>
                      <a:r>
                        <a:rPr lang="en-GB" sz="1800" u="none" strike="noStrike" dirty="0">
                          <a:effectLst/>
                        </a:rPr>
                        <a:t>    6-9 years</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0.10  (0.07 to 0.14)</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xmlns="" val="574279659"/>
                  </a:ext>
                </a:extLst>
              </a:tr>
              <a:tr h="273375">
                <a:tc>
                  <a:txBody>
                    <a:bodyPr/>
                    <a:lstStyle/>
                    <a:p>
                      <a:pPr algn="l" fontAlgn="b"/>
                      <a:r>
                        <a:rPr lang="en-GB" sz="1800" u="none" strike="noStrike" dirty="0">
                          <a:effectLst/>
                        </a:rPr>
                        <a:t>    &gt;=10 years</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0.05  (0.03 to 0.08)</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xmlns="" val="1305025894"/>
                  </a:ext>
                </a:extLst>
              </a:tr>
              <a:tr h="273375">
                <a:tc>
                  <a:txBody>
                    <a:bodyPr/>
                    <a:lstStyle/>
                    <a:p>
                      <a:pPr algn="l" fontAlgn="b"/>
                      <a:r>
                        <a:rPr lang="en-GB" sz="1800" u="none" strike="noStrike" dirty="0">
                          <a:effectLst/>
                        </a:rPr>
                        <a:t>Age at ART initiation</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a:effectLst/>
                        </a:rPr>
                        <a:t> </a:t>
                      </a:r>
                      <a:endParaRPr lang="en-GB" sz="18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GB" sz="1800" u="none" strike="noStrike">
                          <a:effectLst/>
                        </a:rPr>
                        <a:t> </a:t>
                      </a:r>
                      <a:endParaRPr lang="en-GB" sz="1800" b="0" i="0" u="none" strike="noStrike">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4039113"/>
                  </a:ext>
                </a:extLst>
              </a:tr>
              <a:tr h="273375">
                <a:tc>
                  <a:txBody>
                    <a:bodyPr/>
                    <a:lstStyle/>
                    <a:p>
                      <a:pPr algn="l" fontAlgn="b"/>
                      <a:r>
                        <a:rPr lang="en-GB" sz="1800" u="none" strike="noStrike">
                          <a:effectLst/>
                        </a:rPr>
                        <a:t>    &lt;2 years</a:t>
                      </a:r>
                      <a:endParaRPr lang="en-GB" sz="18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1.00</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4">
                  <a:txBody>
                    <a:bodyPr/>
                    <a:lstStyle/>
                    <a:p>
                      <a:pPr algn="ctr" fontAlgn="ctr"/>
                      <a:r>
                        <a:rPr lang="en-GB" sz="1800" u="none" strike="noStrike" dirty="0">
                          <a:effectLst/>
                        </a:rPr>
                        <a:t>&lt;0.001</a:t>
                      </a:r>
                      <a:endParaRPr lang="en-GB" sz="1800" b="0" i="0" u="none" strike="noStrike" dirty="0">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66548428"/>
                  </a:ext>
                </a:extLst>
              </a:tr>
              <a:tr h="273375">
                <a:tc>
                  <a:txBody>
                    <a:bodyPr/>
                    <a:lstStyle/>
                    <a:p>
                      <a:pPr algn="l" fontAlgn="b"/>
                      <a:r>
                        <a:rPr lang="en-GB" sz="1800" u="none" strike="noStrike" dirty="0">
                          <a:effectLst/>
                        </a:rPr>
                        <a:t>    2-5 years</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1.08  (0.83 to 1.40)</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xmlns="" val="3082971706"/>
                  </a:ext>
                </a:extLst>
              </a:tr>
              <a:tr h="273375">
                <a:tc>
                  <a:txBody>
                    <a:bodyPr/>
                    <a:lstStyle/>
                    <a:p>
                      <a:pPr algn="l" fontAlgn="b"/>
                      <a:r>
                        <a:rPr lang="en-GB" sz="1800" u="none" strike="noStrike">
                          <a:effectLst/>
                        </a:rPr>
                        <a:t>    6-9 years</a:t>
                      </a:r>
                      <a:endParaRPr lang="en-GB" sz="18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2.19  (1.50 to 3.20)</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xmlns="" val="3038548615"/>
                  </a:ext>
                </a:extLst>
              </a:tr>
              <a:tr h="273375">
                <a:tc>
                  <a:txBody>
                    <a:bodyPr/>
                    <a:lstStyle/>
                    <a:p>
                      <a:pPr algn="l" fontAlgn="b"/>
                      <a:r>
                        <a:rPr lang="en-GB" sz="1800" u="none" strike="noStrike" dirty="0">
                          <a:effectLst/>
                        </a:rPr>
                        <a:t>    &gt;=10 years</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5.21  (3.37 to 8.06)</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xmlns="" val="1045570190"/>
                  </a:ext>
                </a:extLst>
              </a:tr>
              <a:tr h="273375">
                <a:tc>
                  <a:txBody>
                    <a:bodyPr/>
                    <a:lstStyle/>
                    <a:p>
                      <a:pPr algn="l" fontAlgn="b"/>
                      <a:r>
                        <a:rPr lang="en-GB" sz="1800" b="0" i="0" u="none" strike="noStrike" dirty="0">
                          <a:solidFill>
                            <a:srgbClr val="000000"/>
                          </a:solidFill>
                          <a:effectLst/>
                          <a:latin typeface="Calibri" panose="020F0502020204030204" pitchFamily="34" charset="0"/>
                        </a:rPr>
                        <a:t>Year of ART initiation</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GB" sz="1800" b="0" i="0" u="none" strike="noStrike" dirty="0">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674988633"/>
                  </a:ext>
                </a:extLst>
              </a:tr>
              <a:tr h="273375">
                <a:tc>
                  <a:txBody>
                    <a:bodyPr/>
                    <a:lstStyle/>
                    <a:p>
                      <a:pPr algn="l" fontAlgn="b"/>
                      <a:r>
                        <a:rPr lang="en-GB" sz="1800" b="0" i="0" u="none" strike="noStrike" dirty="0">
                          <a:solidFill>
                            <a:srgbClr val="000000"/>
                          </a:solidFill>
                          <a:effectLst/>
                          <a:latin typeface="Calibri" panose="020F0502020204030204" pitchFamily="34" charset="0"/>
                        </a:rPr>
                        <a:t>    2004 – 2007</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1.00</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4">
                  <a:txBody>
                    <a:bodyPr/>
                    <a:lstStyle/>
                    <a:p>
                      <a:pPr algn="ctr" fontAlgn="ctr"/>
                      <a:r>
                        <a:rPr lang="en-GB" sz="1800" u="none" strike="noStrike" dirty="0">
                          <a:effectLst/>
                        </a:rPr>
                        <a:t>&lt;0.001</a:t>
                      </a:r>
                      <a:endParaRPr lang="en-GB" sz="1800" b="0" i="0" u="none" strike="noStrike" dirty="0">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489245981"/>
                  </a:ext>
                </a:extLst>
              </a:tr>
              <a:tr h="273375">
                <a:tc>
                  <a:txBody>
                    <a:bodyPr/>
                    <a:lstStyle/>
                    <a:p>
                      <a:pPr algn="l" fontAlgn="b"/>
                      <a:r>
                        <a:rPr lang="en-GB" sz="1800" b="0" i="0" u="none" strike="noStrike" dirty="0">
                          <a:solidFill>
                            <a:srgbClr val="000000"/>
                          </a:solidFill>
                          <a:effectLst/>
                          <a:latin typeface="Calibri" panose="020F0502020204030204" pitchFamily="34" charset="0"/>
                        </a:rPr>
                        <a:t>    2008 – 2009</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0.83  (0.69 to 0.99)</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GB"/>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10337377"/>
                  </a:ext>
                </a:extLst>
              </a:tr>
              <a:tr h="273375">
                <a:tc>
                  <a:txBody>
                    <a:bodyPr/>
                    <a:lstStyle/>
                    <a:p>
                      <a:pPr algn="l" fontAlgn="b"/>
                      <a:r>
                        <a:rPr lang="en-GB" sz="1800" b="0" i="0" u="none" strike="noStrike" dirty="0">
                          <a:solidFill>
                            <a:srgbClr val="000000"/>
                          </a:solidFill>
                          <a:effectLst/>
                          <a:latin typeface="Calibri" panose="020F0502020204030204" pitchFamily="34" charset="0"/>
                        </a:rPr>
                        <a:t>    2010 – 2011</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0.59  (0.47 to 0.74)</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GB"/>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76127164"/>
                  </a:ext>
                </a:extLst>
              </a:tr>
              <a:tr h="273375">
                <a:tc>
                  <a:txBody>
                    <a:bodyPr/>
                    <a:lstStyle/>
                    <a:p>
                      <a:pPr algn="l" fontAlgn="b"/>
                      <a:r>
                        <a:rPr lang="en-GB" sz="1800" b="0" i="0" u="none" strike="noStrike" dirty="0">
                          <a:solidFill>
                            <a:srgbClr val="000000"/>
                          </a:solidFill>
                          <a:effectLst/>
                          <a:latin typeface="Calibri" panose="020F0502020204030204" pitchFamily="34" charset="0"/>
                        </a:rPr>
                        <a:t>    2012 – 2016</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0.36  (0.26 to 0.49)</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GB"/>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563451318"/>
                  </a:ext>
                </a:extLst>
              </a:tr>
            </a:tbl>
          </a:graphicData>
        </a:graphic>
      </p:graphicFrame>
      <p:sp>
        <p:nvSpPr>
          <p:cNvPr id="4" name="Rectangle 3">
            <a:extLst>
              <a:ext uri="{FF2B5EF4-FFF2-40B4-BE49-F238E27FC236}">
                <a16:creationId xmlns:a16="http://schemas.microsoft.com/office/drawing/2014/main" xmlns="" id="{91DED5C1-B0BE-4151-975E-6E1CABCA8DC5}"/>
              </a:ext>
            </a:extLst>
          </p:cNvPr>
          <p:cNvSpPr/>
          <p:nvPr/>
        </p:nvSpPr>
        <p:spPr>
          <a:xfrm>
            <a:off x="197076" y="1862246"/>
            <a:ext cx="8616874" cy="342900"/>
          </a:xfrm>
          <a:prstGeom prst="rect">
            <a:avLst/>
          </a:prstGeom>
          <a:solidFill>
            <a:schemeClr val="accent2">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85294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BFD933EC-FD7D-49EF-9100-CDEE595C585B}"/>
              </a:ext>
            </a:extLst>
          </p:cNvPr>
          <p:cNvSpPr/>
          <p:nvPr/>
        </p:nvSpPr>
        <p:spPr>
          <a:xfrm>
            <a:off x="0" y="5939246"/>
            <a:ext cx="9144000" cy="8447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71E7961E-4DF4-4393-92A9-77F4015F750B}"/>
              </a:ext>
            </a:extLst>
          </p:cNvPr>
          <p:cNvSpPr/>
          <p:nvPr/>
        </p:nvSpPr>
        <p:spPr>
          <a:xfrm>
            <a:off x="7221641" y="4684747"/>
            <a:ext cx="1725283" cy="13888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8122CAF0-C873-4FBA-AD18-0CBA2A9B2233}"/>
              </a:ext>
            </a:extLst>
          </p:cNvPr>
          <p:cNvSpPr>
            <a:spLocks noGrp="1"/>
          </p:cNvSpPr>
          <p:nvPr>
            <p:ph type="title"/>
          </p:nvPr>
        </p:nvSpPr>
        <p:spPr/>
        <p:txBody>
          <a:bodyPr>
            <a:normAutofit fontScale="90000"/>
          </a:bodyPr>
          <a:lstStyle/>
          <a:p>
            <a:r>
              <a:rPr lang="en-US" dirty="0"/>
              <a:t>effect of a care interruption on mortality</a:t>
            </a:r>
            <a:endParaRPr lang="en-GB" dirty="0"/>
          </a:p>
        </p:txBody>
      </p:sp>
      <p:sp>
        <p:nvSpPr>
          <p:cNvPr id="7" name="Rectangle 6">
            <a:extLst>
              <a:ext uri="{FF2B5EF4-FFF2-40B4-BE49-F238E27FC236}">
                <a16:creationId xmlns:a16="http://schemas.microsoft.com/office/drawing/2014/main" xmlns="" id="{3A48C2E7-BD6F-4149-A8F9-D27D58504F70}"/>
              </a:ext>
            </a:extLst>
          </p:cNvPr>
          <p:cNvSpPr/>
          <p:nvPr/>
        </p:nvSpPr>
        <p:spPr>
          <a:xfrm>
            <a:off x="-9053" y="6538273"/>
            <a:ext cx="9352230" cy="338554"/>
          </a:xfrm>
          <a:prstGeom prst="rect">
            <a:avLst/>
          </a:prstGeom>
        </p:spPr>
        <p:txBody>
          <a:bodyPr wrap="square">
            <a:spAutoFit/>
          </a:bodyPr>
          <a:lstStyle/>
          <a:p>
            <a:r>
              <a:rPr lang="en-GB" sz="1600" dirty="0"/>
              <a:t>* Also adjusted for gender, time in/out of care, baseline CD4% at ART initiation, cohort</a:t>
            </a:r>
            <a:endParaRPr lang="de-CH" sz="1600" dirty="0"/>
          </a:p>
        </p:txBody>
      </p:sp>
      <p:graphicFrame>
        <p:nvGraphicFramePr>
          <p:cNvPr id="3" name="Table 2">
            <a:extLst>
              <a:ext uri="{FF2B5EF4-FFF2-40B4-BE49-F238E27FC236}">
                <a16:creationId xmlns:a16="http://schemas.microsoft.com/office/drawing/2014/main" xmlns="" id="{D6D4DF88-F1A3-4A5A-BAFA-DD44C110942D}"/>
              </a:ext>
            </a:extLst>
          </p:cNvPr>
          <p:cNvGraphicFramePr>
            <a:graphicFrameLocks noGrp="1"/>
          </p:cNvGraphicFramePr>
          <p:nvPr>
            <p:extLst/>
          </p:nvPr>
        </p:nvGraphicFramePr>
        <p:xfrm>
          <a:off x="301215" y="1069276"/>
          <a:ext cx="8388358" cy="5486400"/>
        </p:xfrm>
        <a:graphic>
          <a:graphicData uri="http://schemas.openxmlformats.org/drawingml/2006/table">
            <a:tbl>
              <a:tblPr>
                <a:tableStyleId>{5940675A-B579-460E-94D1-54222C63F5DA}</a:tableStyleId>
              </a:tblPr>
              <a:tblGrid>
                <a:gridCol w="3946935">
                  <a:extLst>
                    <a:ext uri="{9D8B030D-6E8A-4147-A177-3AD203B41FA5}">
                      <a16:colId xmlns:a16="http://schemas.microsoft.com/office/drawing/2014/main" xmlns="" val="1004992118"/>
                    </a:ext>
                  </a:extLst>
                </a:gridCol>
                <a:gridCol w="2990850">
                  <a:extLst>
                    <a:ext uri="{9D8B030D-6E8A-4147-A177-3AD203B41FA5}">
                      <a16:colId xmlns:a16="http://schemas.microsoft.com/office/drawing/2014/main" xmlns="" val="2245134324"/>
                    </a:ext>
                  </a:extLst>
                </a:gridCol>
                <a:gridCol w="1450573">
                  <a:extLst>
                    <a:ext uri="{9D8B030D-6E8A-4147-A177-3AD203B41FA5}">
                      <a16:colId xmlns:a16="http://schemas.microsoft.com/office/drawing/2014/main" xmlns="" val="1133657142"/>
                    </a:ext>
                  </a:extLst>
                </a:gridCol>
              </a:tblGrid>
              <a:tr h="273375">
                <a:tc>
                  <a:txBody>
                    <a:bodyPr/>
                    <a:lstStyle/>
                    <a:p>
                      <a:pPr algn="l" fontAlgn="ctr"/>
                      <a:r>
                        <a:rPr lang="en-GB" sz="1800" u="none" strike="noStrike" dirty="0">
                          <a:effectLst/>
                        </a:rPr>
                        <a:t>Variable</a:t>
                      </a:r>
                      <a:endParaRPr lang="en-GB" sz="1800" b="1" i="0" u="none" strike="noStrike" dirty="0">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1800" u="none" strike="noStrike" dirty="0">
                          <a:effectLst/>
                        </a:rPr>
                        <a:t>Adjusted RR* (95% CI)</a:t>
                      </a:r>
                      <a:endParaRPr lang="en-GB" sz="1800" b="1" i="0" u="none" strike="noStrike" dirty="0">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GB" sz="1800" u="none" strike="noStrike" dirty="0">
                          <a:effectLst/>
                        </a:rPr>
                        <a:t>P-value</a:t>
                      </a:r>
                      <a:endParaRPr lang="en-GB" sz="1800" b="1" i="0" u="none" strike="noStrike" dirty="0">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560700398"/>
                  </a:ext>
                </a:extLst>
              </a:tr>
              <a:tr h="273375">
                <a:tc>
                  <a:txBody>
                    <a:bodyPr/>
                    <a:lstStyle/>
                    <a:p>
                      <a:pPr algn="l" fontAlgn="ctr"/>
                      <a:r>
                        <a:rPr lang="en-GB" sz="1800" u="none" strike="noStrike" dirty="0">
                          <a:effectLst/>
                        </a:rPr>
                        <a:t>CI status</a:t>
                      </a:r>
                      <a:endParaRPr lang="en-GB" sz="1800" b="1" i="0" u="none" strike="noStrike" dirty="0">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GB" sz="1800" u="none" strike="noStrike">
                          <a:effectLst/>
                        </a:rPr>
                        <a:t> </a:t>
                      </a:r>
                      <a:endParaRPr lang="en-GB" sz="1800" b="1" i="0" u="none" strike="noStrike">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GB" sz="1800" u="none" strike="noStrike">
                          <a:effectLst/>
                        </a:rPr>
                        <a:t> </a:t>
                      </a:r>
                      <a:endParaRPr lang="en-GB" sz="1800" b="1" i="0" u="none" strike="noStrike">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90018778"/>
                  </a:ext>
                </a:extLst>
              </a:tr>
              <a:tr h="273375">
                <a:tc>
                  <a:txBody>
                    <a:bodyPr/>
                    <a:lstStyle/>
                    <a:p>
                      <a:pPr algn="l" fontAlgn="ctr"/>
                      <a:r>
                        <a:rPr lang="en-GB" sz="1800" u="none" strike="noStrike" dirty="0">
                          <a:effectLst/>
                        </a:rPr>
                        <a:t>    No Care Interruption</a:t>
                      </a:r>
                      <a:endParaRPr lang="en-GB" sz="1800" b="0" i="0" u="none" strike="noStrike" dirty="0">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a:effectLst/>
                        </a:rPr>
                        <a:t>1.00</a:t>
                      </a:r>
                      <a:endParaRPr lang="en-GB" sz="18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3">
                  <a:txBody>
                    <a:bodyPr/>
                    <a:lstStyle/>
                    <a:p>
                      <a:pPr algn="ctr" fontAlgn="ctr"/>
                      <a:r>
                        <a:rPr lang="en-GB" sz="1800" u="none" strike="noStrike">
                          <a:effectLst/>
                        </a:rPr>
                        <a:t>&lt;0.001</a:t>
                      </a:r>
                      <a:endParaRPr lang="en-GB" sz="1800" b="0" i="0" u="none" strike="noStrike">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661028256"/>
                  </a:ext>
                </a:extLst>
              </a:tr>
              <a:tr h="273375">
                <a:tc>
                  <a:txBody>
                    <a:bodyPr/>
                    <a:lstStyle/>
                    <a:p>
                      <a:pPr algn="l" fontAlgn="ctr"/>
                      <a:r>
                        <a:rPr lang="en-US" sz="1800" u="none" strike="noStrike" dirty="0">
                          <a:effectLst/>
                        </a:rPr>
                        <a:t>    Care Interruption before 6 months</a:t>
                      </a:r>
                      <a:endParaRPr lang="en-US" sz="1800" b="0" i="0" u="none" strike="noStrike" dirty="0">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3.23  (2.56 to 4.08)</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xmlns="" val="4017630439"/>
                  </a:ext>
                </a:extLst>
              </a:tr>
              <a:tr h="273375">
                <a:tc>
                  <a:txBody>
                    <a:bodyPr/>
                    <a:lstStyle/>
                    <a:p>
                      <a:pPr algn="l" fontAlgn="ctr"/>
                      <a:r>
                        <a:rPr lang="en-US" sz="1800" u="none" strike="noStrike">
                          <a:effectLst/>
                        </a:rPr>
                        <a:t>    Care Interruption after 6 months</a:t>
                      </a:r>
                      <a:endParaRPr lang="en-US" sz="1800" b="0" i="0" u="none" strike="noStrike">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a:effectLst/>
                        </a:rPr>
                        <a:t>1.19  (0.91 to 1.56)</a:t>
                      </a:r>
                      <a:endParaRPr lang="en-GB" sz="18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xmlns="" val="2881062010"/>
                  </a:ext>
                </a:extLst>
              </a:tr>
              <a:tr h="273375">
                <a:tc>
                  <a:txBody>
                    <a:bodyPr/>
                    <a:lstStyle/>
                    <a:p>
                      <a:pPr algn="l" fontAlgn="b"/>
                      <a:r>
                        <a:rPr lang="en-GB" sz="1800" u="none" strike="noStrike" dirty="0">
                          <a:effectLst/>
                        </a:rPr>
                        <a:t>Current Age</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a:effectLst/>
                        </a:rPr>
                        <a:t> </a:t>
                      </a:r>
                      <a:endParaRPr lang="en-GB" sz="18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GB" sz="1800" u="none" strike="noStrike">
                          <a:effectLst/>
                        </a:rPr>
                        <a:t> </a:t>
                      </a:r>
                      <a:endParaRPr lang="en-GB" sz="1800" b="0" i="0" u="none" strike="noStrike">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95130529"/>
                  </a:ext>
                </a:extLst>
              </a:tr>
              <a:tr h="273375">
                <a:tc>
                  <a:txBody>
                    <a:bodyPr/>
                    <a:lstStyle/>
                    <a:p>
                      <a:pPr algn="l" fontAlgn="b"/>
                      <a:r>
                        <a:rPr lang="en-GB" sz="1800" u="none" strike="noStrike" dirty="0">
                          <a:effectLst/>
                        </a:rPr>
                        <a:t>    &lt;2 years</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1.00</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4">
                  <a:txBody>
                    <a:bodyPr/>
                    <a:lstStyle/>
                    <a:p>
                      <a:pPr algn="ctr" fontAlgn="ctr"/>
                      <a:r>
                        <a:rPr lang="en-GB" sz="1800" u="none" strike="noStrike">
                          <a:effectLst/>
                        </a:rPr>
                        <a:t>&lt;0.001</a:t>
                      </a:r>
                      <a:endParaRPr lang="en-GB" sz="1800" b="0" i="0" u="none" strike="noStrike">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51996464"/>
                  </a:ext>
                </a:extLst>
              </a:tr>
              <a:tr h="273375">
                <a:tc>
                  <a:txBody>
                    <a:bodyPr/>
                    <a:lstStyle/>
                    <a:p>
                      <a:pPr algn="l" fontAlgn="b"/>
                      <a:r>
                        <a:rPr lang="en-GB" sz="1800" u="none" strike="noStrike" dirty="0">
                          <a:effectLst/>
                        </a:rPr>
                        <a:t>    2-5 years</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0.27  (0.20 to 0.36)</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xmlns="" val="2831471607"/>
                  </a:ext>
                </a:extLst>
              </a:tr>
              <a:tr h="273375">
                <a:tc>
                  <a:txBody>
                    <a:bodyPr/>
                    <a:lstStyle/>
                    <a:p>
                      <a:pPr algn="l" fontAlgn="b"/>
                      <a:r>
                        <a:rPr lang="en-GB" sz="1800" u="none" strike="noStrike" dirty="0">
                          <a:effectLst/>
                        </a:rPr>
                        <a:t>    6-9 years</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0.10  (0.07 to 0.14)</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xmlns="" val="574279659"/>
                  </a:ext>
                </a:extLst>
              </a:tr>
              <a:tr h="273375">
                <a:tc>
                  <a:txBody>
                    <a:bodyPr/>
                    <a:lstStyle/>
                    <a:p>
                      <a:pPr algn="l" fontAlgn="b"/>
                      <a:r>
                        <a:rPr lang="en-GB" sz="1800" u="none" strike="noStrike" dirty="0">
                          <a:effectLst/>
                        </a:rPr>
                        <a:t>    &gt;=10 years</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0.05  (0.03 to 0.08)</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xmlns="" val="1305025894"/>
                  </a:ext>
                </a:extLst>
              </a:tr>
              <a:tr h="273375">
                <a:tc>
                  <a:txBody>
                    <a:bodyPr/>
                    <a:lstStyle/>
                    <a:p>
                      <a:pPr algn="l" fontAlgn="b"/>
                      <a:r>
                        <a:rPr lang="en-GB" sz="1800" u="none" strike="noStrike" dirty="0">
                          <a:effectLst/>
                        </a:rPr>
                        <a:t>Age at ART initiation</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a:effectLst/>
                        </a:rPr>
                        <a:t> </a:t>
                      </a:r>
                      <a:endParaRPr lang="en-GB" sz="18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GB" sz="1800" u="none" strike="noStrike">
                          <a:effectLst/>
                        </a:rPr>
                        <a:t> </a:t>
                      </a:r>
                      <a:endParaRPr lang="en-GB" sz="1800" b="0" i="0" u="none" strike="noStrike">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4039113"/>
                  </a:ext>
                </a:extLst>
              </a:tr>
              <a:tr h="273375">
                <a:tc>
                  <a:txBody>
                    <a:bodyPr/>
                    <a:lstStyle/>
                    <a:p>
                      <a:pPr algn="l" fontAlgn="b"/>
                      <a:r>
                        <a:rPr lang="en-GB" sz="1800" u="none" strike="noStrike">
                          <a:effectLst/>
                        </a:rPr>
                        <a:t>    &lt;2 years</a:t>
                      </a:r>
                      <a:endParaRPr lang="en-GB" sz="18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1.00</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4">
                  <a:txBody>
                    <a:bodyPr/>
                    <a:lstStyle/>
                    <a:p>
                      <a:pPr algn="ctr" fontAlgn="ctr"/>
                      <a:r>
                        <a:rPr lang="en-GB" sz="1800" u="none" strike="noStrike" dirty="0">
                          <a:effectLst/>
                        </a:rPr>
                        <a:t>&lt;0.001</a:t>
                      </a:r>
                      <a:endParaRPr lang="en-GB" sz="1800" b="0" i="0" u="none" strike="noStrike" dirty="0">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66548428"/>
                  </a:ext>
                </a:extLst>
              </a:tr>
              <a:tr h="273375">
                <a:tc>
                  <a:txBody>
                    <a:bodyPr/>
                    <a:lstStyle/>
                    <a:p>
                      <a:pPr algn="l" fontAlgn="b"/>
                      <a:r>
                        <a:rPr lang="en-GB" sz="1800" u="none" strike="noStrike" dirty="0">
                          <a:effectLst/>
                        </a:rPr>
                        <a:t>    2-5 years</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1.08  (0.83 to 1.40)</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xmlns="" val="3082971706"/>
                  </a:ext>
                </a:extLst>
              </a:tr>
              <a:tr h="273375">
                <a:tc>
                  <a:txBody>
                    <a:bodyPr/>
                    <a:lstStyle/>
                    <a:p>
                      <a:pPr algn="l" fontAlgn="b"/>
                      <a:r>
                        <a:rPr lang="en-GB" sz="1800" u="none" strike="noStrike">
                          <a:effectLst/>
                        </a:rPr>
                        <a:t>    6-9 years</a:t>
                      </a:r>
                      <a:endParaRPr lang="en-GB" sz="1800" b="0" i="0" u="none" strike="noStrike">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2.19  (1.50 to 3.20)</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xmlns="" val="3038548615"/>
                  </a:ext>
                </a:extLst>
              </a:tr>
              <a:tr h="273375">
                <a:tc>
                  <a:txBody>
                    <a:bodyPr/>
                    <a:lstStyle/>
                    <a:p>
                      <a:pPr algn="l" fontAlgn="b"/>
                      <a:r>
                        <a:rPr lang="en-GB" sz="1800" u="none" strike="noStrike" dirty="0">
                          <a:effectLst/>
                        </a:rPr>
                        <a:t>    &gt;=10 years</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5.21  (3.37 to 8.06)</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xmlns="" val="1045570190"/>
                  </a:ext>
                </a:extLst>
              </a:tr>
              <a:tr h="273375">
                <a:tc>
                  <a:txBody>
                    <a:bodyPr/>
                    <a:lstStyle/>
                    <a:p>
                      <a:pPr algn="l" fontAlgn="b"/>
                      <a:r>
                        <a:rPr lang="en-GB" sz="1800" b="0" i="0" u="none" strike="noStrike" dirty="0">
                          <a:solidFill>
                            <a:srgbClr val="000000"/>
                          </a:solidFill>
                          <a:effectLst/>
                          <a:latin typeface="Calibri" panose="020F0502020204030204" pitchFamily="34" charset="0"/>
                        </a:rPr>
                        <a:t>Year of ART initiation</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GB" sz="1800" b="0" i="0" u="none" strike="noStrike" dirty="0">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674988633"/>
                  </a:ext>
                </a:extLst>
              </a:tr>
              <a:tr h="273375">
                <a:tc>
                  <a:txBody>
                    <a:bodyPr/>
                    <a:lstStyle/>
                    <a:p>
                      <a:pPr algn="l" fontAlgn="b"/>
                      <a:r>
                        <a:rPr lang="en-GB" sz="1800" b="0" i="0" u="none" strike="noStrike" dirty="0">
                          <a:solidFill>
                            <a:srgbClr val="000000"/>
                          </a:solidFill>
                          <a:effectLst/>
                          <a:latin typeface="Calibri" panose="020F0502020204030204" pitchFamily="34" charset="0"/>
                        </a:rPr>
                        <a:t>    2004 – 2007</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1.00</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4">
                  <a:txBody>
                    <a:bodyPr/>
                    <a:lstStyle/>
                    <a:p>
                      <a:pPr algn="ctr" fontAlgn="ctr"/>
                      <a:r>
                        <a:rPr lang="en-GB" sz="1800" u="none" strike="noStrike" dirty="0">
                          <a:effectLst/>
                        </a:rPr>
                        <a:t>&lt;0.001</a:t>
                      </a:r>
                      <a:endParaRPr lang="en-GB" sz="1800" b="0" i="0" u="none" strike="noStrike" dirty="0">
                        <a:solidFill>
                          <a:srgbClr val="000000"/>
                        </a:solidFill>
                        <a:effectLst/>
                        <a:latin typeface="Calibri" panose="020F050202020403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489245981"/>
                  </a:ext>
                </a:extLst>
              </a:tr>
              <a:tr h="273375">
                <a:tc>
                  <a:txBody>
                    <a:bodyPr/>
                    <a:lstStyle/>
                    <a:p>
                      <a:pPr algn="l" fontAlgn="b"/>
                      <a:r>
                        <a:rPr lang="en-GB" sz="1800" b="0" i="0" u="none" strike="noStrike" dirty="0">
                          <a:solidFill>
                            <a:srgbClr val="000000"/>
                          </a:solidFill>
                          <a:effectLst/>
                          <a:latin typeface="Calibri" panose="020F0502020204030204" pitchFamily="34" charset="0"/>
                        </a:rPr>
                        <a:t>    2008 – 2009</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0.83  (0.69 to 0.99)</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GB"/>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10337377"/>
                  </a:ext>
                </a:extLst>
              </a:tr>
              <a:tr h="273375">
                <a:tc>
                  <a:txBody>
                    <a:bodyPr/>
                    <a:lstStyle/>
                    <a:p>
                      <a:pPr algn="l" fontAlgn="b"/>
                      <a:r>
                        <a:rPr lang="en-GB" sz="1800" b="0" i="0" u="none" strike="noStrike" dirty="0">
                          <a:solidFill>
                            <a:srgbClr val="000000"/>
                          </a:solidFill>
                          <a:effectLst/>
                          <a:latin typeface="Calibri" panose="020F0502020204030204" pitchFamily="34" charset="0"/>
                        </a:rPr>
                        <a:t>    2010 – 2011</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0.59  (0.47 to 0.74)</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GB"/>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76127164"/>
                  </a:ext>
                </a:extLst>
              </a:tr>
              <a:tr h="273375">
                <a:tc>
                  <a:txBody>
                    <a:bodyPr/>
                    <a:lstStyle/>
                    <a:p>
                      <a:pPr algn="l" fontAlgn="b"/>
                      <a:r>
                        <a:rPr lang="en-GB" sz="1800" b="0" i="0" u="none" strike="noStrike" dirty="0">
                          <a:solidFill>
                            <a:srgbClr val="000000"/>
                          </a:solidFill>
                          <a:effectLst/>
                          <a:latin typeface="Calibri" panose="020F0502020204030204" pitchFamily="34" charset="0"/>
                        </a:rPr>
                        <a:t>    2012 – 2016</a:t>
                      </a: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rPr>
                        <a:t>0.36  (0.26 to 0.49)</a:t>
                      </a:r>
                      <a:endParaRPr lang="en-GB" sz="1800" b="0" i="0" u="none" strike="noStrike" dirty="0">
                        <a:solidFill>
                          <a:srgbClr val="000000"/>
                        </a:solidFill>
                        <a:effectLst/>
                        <a:latin typeface="Calibri" panose="020F0502020204030204" pitchFamily="34" charset="0"/>
                      </a:endParaRPr>
                    </a:p>
                  </a:txBody>
                  <a:tcPr marL="0" marR="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lang="en-GB"/>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563451318"/>
                  </a:ext>
                </a:extLst>
              </a:tr>
            </a:tbl>
          </a:graphicData>
        </a:graphic>
      </p:graphicFrame>
      <p:sp>
        <p:nvSpPr>
          <p:cNvPr id="4" name="Rectangle 3">
            <a:extLst>
              <a:ext uri="{FF2B5EF4-FFF2-40B4-BE49-F238E27FC236}">
                <a16:creationId xmlns:a16="http://schemas.microsoft.com/office/drawing/2014/main" xmlns="" id="{91DED5C1-B0BE-4151-975E-6E1CABCA8DC5}"/>
              </a:ext>
            </a:extLst>
          </p:cNvPr>
          <p:cNvSpPr/>
          <p:nvPr/>
        </p:nvSpPr>
        <p:spPr>
          <a:xfrm>
            <a:off x="197076" y="2134149"/>
            <a:ext cx="8616874" cy="342900"/>
          </a:xfrm>
          <a:prstGeom prst="rect">
            <a:avLst/>
          </a:prstGeom>
          <a:solidFill>
            <a:schemeClr val="accent2">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932876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638B0-9A15-45E2-BF6E-7DD905160003}"/>
              </a:ext>
            </a:extLst>
          </p:cNvPr>
          <p:cNvSpPr>
            <a:spLocks noGrp="1"/>
          </p:cNvSpPr>
          <p:nvPr>
            <p:ph type="title"/>
          </p:nvPr>
        </p:nvSpPr>
        <p:spPr>
          <a:xfrm>
            <a:off x="301215" y="371559"/>
            <a:ext cx="9348394" cy="544044"/>
          </a:xfrm>
        </p:spPr>
        <p:txBody>
          <a:bodyPr/>
          <a:lstStyle/>
          <a:p>
            <a:r>
              <a:rPr lang="en-GB" dirty="0"/>
              <a:t>Sensitivity analysis: Interruption Length</a:t>
            </a:r>
          </a:p>
        </p:txBody>
      </p:sp>
      <p:sp>
        <p:nvSpPr>
          <p:cNvPr id="3" name="Rectangle 2">
            <a:extLst>
              <a:ext uri="{FF2B5EF4-FFF2-40B4-BE49-F238E27FC236}">
                <a16:creationId xmlns:a16="http://schemas.microsoft.com/office/drawing/2014/main" xmlns="" id="{084CCA9F-9534-4117-AC58-E10C7DA7BF16}"/>
              </a:ext>
            </a:extLst>
          </p:cNvPr>
          <p:cNvSpPr/>
          <p:nvPr/>
        </p:nvSpPr>
        <p:spPr>
          <a:xfrm>
            <a:off x="1228725" y="1062335"/>
            <a:ext cx="6705600" cy="646331"/>
          </a:xfrm>
          <a:prstGeom prst="rect">
            <a:avLst/>
          </a:prstGeom>
        </p:spPr>
        <p:txBody>
          <a:bodyPr wrap="square">
            <a:spAutoFit/>
          </a:bodyPr>
          <a:lstStyle/>
          <a:p>
            <a:pPr algn="ctr"/>
            <a:r>
              <a:rPr lang="en-GB" b="1" dirty="0">
                <a:latin typeface="Calibri" panose="020F0502020204030204" pitchFamily="34" charset="0"/>
                <a:ea typeface="Calibri" panose="020F0502020204030204" pitchFamily="34" charset="0"/>
                <a:cs typeface="Times New Roman" panose="02020603050405020304" pitchFamily="18" charset="0"/>
              </a:rPr>
              <a:t> Sensitivity analysis adjusting the duration of care interruption in those with a care interruption within 6 months on ART</a:t>
            </a:r>
            <a:endParaRPr lang="en-GB" dirty="0"/>
          </a:p>
        </p:txBody>
      </p:sp>
      <p:sp>
        <p:nvSpPr>
          <p:cNvPr id="13" name="Content Placeholder 12">
            <a:extLst>
              <a:ext uri="{FF2B5EF4-FFF2-40B4-BE49-F238E27FC236}">
                <a16:creationId xmlns:a16="http://schemas.microsoft.com/office/drawing/2014/main" xmlns="" id="{7A8AE462-DBEE-416F-A8FC-8B4DA8DDEBC5}"/>
              </a:ext>
            </a:extLst>
          </p:cNvPr>
          <p:cNvSpPr txBox="1">
            <a:spLocks/>
          </p:cNvSpPr>
          <p:nvPr/>
        </p:nvSpPr>
        <p:spPr>
          <a:xfrm>
            <a:off x="0" y="6086016"/>
            <a:ext cx="9144000" cy="357514"/>
          </a:xfrm>
          <a:prstGeom prst="rect">
            <a:avLst/>
          </a:prstGeom>
          <a:solidFill>
            <a:schemeClr val="accent1">
              <a:lumMod val="40000"/>
              <a:lumOff val="60000"/>
            </a:schemeClr>
          </a:solidFill>
        </p:spPr>
        <p:txBody>
          <a:bodyPr vert="horz" lIns="91440" tIns="45720" rIns="91440" bIns="45720" rtlCol="0">
            <a:normAutofit fontScale="77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Font typeface="Arial" panose="020B0604020202020204" pitchFamily="34" charset="0"/>
              <a:buNone/>
            </a:pPr>
            <a:endParaRPr lang="de-CH" dirty="0">
              <a:latin typeface="Arial" panose="020B0604020202020204" pitchFamily="34" charset="0"/>
              <a:cs typeface="Arial" panose="020B0604020202020204" pitchFamily="34" charset="0"/>
            </a:endParaRPr>
          </a:p>
        </p:txBody>
      </p:sp>
      <p:graphicFrame>
        <p:nvGraphicFramePr>
          <p:cNvPr id="8" name="Chart 7">
            <a:extLst>
              <a:ext uri="{FF2B5EF4-FFF2-40B4-BE49-F238E27FC236}">
                <a16:creationId xmlns:a16="http://schemas.microsoft.com/office/drawing/2014/main" xmlns="" id="{9F750C92-20C9-40A0-A41A-88A393E4DD23}"/>
              </a:ext>
            </a:extLst>
          </p:cNvPr>
          <p:cNvGraphicFramePr>
            <a:graphicFrameLocks/>
          </p:cNvGraphicFramePr>
          <p:nvPr>
            <p:extLst>
              <p:ext uri="{D42A27DB-BD31-4B8C-83A1-F6EECF244321}">
                <p14:modId xmlns:p14="http://schemas.microsoft.com/office/powerpoint/2010/main" val="58683531"/>
              </p:ext>
            </p:extLst>
          </p:nvPr>
        </p:nvGraphicFramePr>
        <p:xfrm>
          <a:off x="2429241" y="1708666"/>
          <a:ext cx="4285517" cy="39552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51992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638B0-9A15-45E2-BF6E-7DD905160003}"/>
              </a:ext>
            </a:extLst>
          </p:cNvPr>
          <p:cNvSpPr>
            <a:spLocks noGrp="1"/>
          </p:cNvSpPr>
          <p:nvPr>
            <p:ph type="title"/>
          </p:nvPr>
        </p:nvSpPr>
        <p:spPr>
          <a:xfrm>
            <a:off x="301214" y="371559"/>
            <a:ext cx="9638851" cy="544044"/>
          </a:xfrm>
        </p:spPr>
        <p:txBody>
          <a:bodyPr/>
          <a:lstStyle/>
          <a:p>
            <a:r>
              <a:rPr lang="en-GB" dirty="0"/>
              <a:t>Sensitivity analysis: time on art</a:t>
            </a:r>
          </a:p>
        </p:txBody>
      </p:sp>
      <p:sp>
        <p:nvSpPr>
          <p:cNvPr id="7" name="Text Box 4417">
            <a:extLst>
              <a:ext uri="{FF2B5EF4-FFF2-40B4-BE49-F238E27FC236}">
                <a16:creationId xmlns:a16="http://schemas.microsoft.com/office/drawing/2014/main" xmlns="" id="{530158C2-770C-49AE-9DE9-C5F23F6DDBDD}"/>
              </a:ext>
            </a:extLst>
          </p:cNvPr>
          <p:cNvSpPr txBox="1">
            <a:spLocks noChangeArrowheads="1"/>
          </p:cNvSpPr>
          <p:nvPr/>
        </p:nvSpPr>
        <p:spPr bwMode="auto">
          <a:xfrm>
            <a:off x="1445012" y="1137493"/>
            <a:ext cx="6701460" cy="338554"/>
          </a:xfrm>
          <a:prstGeom prst="rect">
            <a:avLst/>
          </a:prstGeom>
          <a:noFill/>
          <a:ln w="9525">
            <a:noFill/>
            <a:miter lim="800000"/>
            <a:headEnd/>
            <a:tailEnd/>
          </a:ln>
        </p:spPr>
        <p:txBody>
          <a:bodyPr wrap="square">
            <a:spAutoFit/>
          </a:bodyPr>
          <a:lstStyle/>
          <a:p>
            <a:pPr defTabSz="3565817"/>
            <a:r>
              <a:rPr lang="en-US" sz="1600" b="1" dirty="0"/>
              <a:t>Figure 1: Sensitivity analysis of the time on ART prior to a care interruption </a:t>
            </a:r>
            <a:endParaRPr lang="de-CH" sz="1050" b="1" dirty="0"/>
          </a:p>
        </p:txBody>
      </p:sp>
      <p:graphicFrame>
        <p:nvGraphicFramePr>
          <p:cNvPr id="8" name="Chart 7">
            <a:extLst>
              <a:ext uri="{FF2B5EF4-FFF2-40B4-BE49-F238E27FC236}">
                <a16:creationId xmlns:a16="http://schemas.microsoft.com/office/drawing/2014/main" xmlns="" id="{DCFBCC6D-D794-4487-B23A-DC99FC436200}"/>
              </a:ext>
            </a:extLst>
          </p:cNvPr>
          <p:cNvGraphicFramePr>
            <a:graphicFrameLocks/>
          </p:cNvGraphicFramePr>
          <p:nvPr>
            <p:extLst>
              <p:ext uri="{D42A27DB-BD31-4B8C-83A1-F6EECF244321}">
                <p14:modId xmlns:p14="http://schemas.microsoft.com/office/powerpoint/2010/main" val="3910343154"/>
              </p:ext>
            </p:extLst>
          </p:nvPr>
        </p:nvGraphicFramePr>
        <p:xfrm>
          <a:off x="2324950" y="1476046"/>
          <a:ext cx="5066968" cy="44104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489219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FA68D6-0C9A-4287-80CB-E29A1D39C12C}"/>
              </a:ext>
            </a:extLst>
          </p:cNvPr>
          <p:cNvSpPr>
            <a:spLocks noGrp="1"/>
          </p:cNvSpPr>
          <p:nvPr>
            <p:ph type="title"/>
          </p:nvPr>
        </p:nvSpPr>
        <p:spPr/>
        <p:txBody>
          <a:bodyPr/>
          <a:lstStyle/>
          <a:p>
            <a:r>
              <a:rPr lang="en-GB" dirty="0"/>
              <a:t>Cohort analysis</a:t>
            </a:r>
          </a:p>
        </p:txBody>
      </p:sp>
      <p:pic>
        <p:nvPicPr>
          <p:cNvPr id="5" name="Picture 4">
            <a:extLst>
              <a:ext uri="{FF2B5EF4-FFF2-40B4-BE49-F238E27FC236}">
                <a16:creationId xmlns:a16="http://schemas.microsoft.com/office/drawing/2014/main" xmlns="" id="{136C8BC1-08B9-4C15-A9A7-121A8A0E872A}"/>
              </a:ext>
            </a:extLst>
          </p:cNvPr>
          <p:cNvPicPr>
            <a:picLocks noChangeAspect="1"/>
          </p:cNvPicPr>
          <p:nvPr/>
        </p:nvPicPr>
        <p:blipFill>
          <a:blip r:embed="rId2"/>
          <a:stretch>
            <a:fillRect/>
          </a:stretch>
        </p:blipFill>
        <p:spPr>
          <a:xfrm>
            <a:off x="301215" y="977965"/>
            <a:ext cx="7536872" cy="5146526"/>
          </a:xfrm>
          <a:prstGeom prst="rect">
            <a:avLst/>
          </a:prstGeom>
        </p:spPr>
      </p:pic>
      <p:sp>
        <p:nvSpPr>
          <p:cNvPr id="6" name="Rectangle 5">
            <a:extLst>
              <a:ext uri="{FF2B5EF4-FFF2-40B4-BE49-F238E27FC236}">
                <a16:creationId xmlns:a16="http://schemas.microsoft.com/office/drawing/2014/main" xmlns="" id="{04F3CB79-88B2-46F9-8FD6-721C9D5A17DE}"/>
              </a:ext>
            </a:extLst>
          </p:cNvPr>
          <p:cNvSpPr/>
          <p:nvPr/>
        </p:nvSpPr>
        <p:spPr>
          <a:xfrm>
            <a:off x="190500" y="1885950"/>
            <a:ext cx="8616874" cy="228600"/>
          </a:xfrm>
          <a:prstGeom prst="rect">
            <a:avLst/>
          </a:prstGeom>
          <a:solidFill>
            <a:schemeClr val="bg1">
              <a:lumMod val="50000"/>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xmlns="" id="{65E4F0B5-5E7C-4E9F-9892-A7CE892999FF}"/>
              </a:ext>
            </a:extLst>
          </p:cNvPr>
          <p:cNvSpPr/>
          <p:nvPr/>
        </p:nvSpPr>
        <p:spPr>
          <a:xfrm>
            <a:off x="190500" y="2535259"/>
            <a:ext cx="8616874" cy="1341416"/>
          </a:xfrm>
          <a:prstGeom prst="rect">
            <a:avLst/>
          </a:prstGeom>
          <a:solidFill>
            <a:schemeClr val="bg1">
              <a:lumMod val="50000"/>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xmlns="" id="{261F702A-39BB-46A3-A669-BE571968F4AD}"/>
              </a:ext>
            </a:extLst>
          </p:cNvPr>
          <p:cNvSpPr/>
          <p:nvPr/>
        </p:nvSpPr>
        <p:spPr>
          <a:xfrm>
            <a:off x="190500" y="4933950"/>
            <a:ext cx="7381875" cy="228600"/>
          </a:xfrm>
          <a:prstGeom prst="rect">
            <a:avLst/>
          </a:prstGeom>
          <a:solidFill>
            <a:schemeClr val="bg1">
              <a:lumMod val="50000"/>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96060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0E1966-E922-4EA9-A6F5-B822342D8CC0}"/>
              </a:ext>
            </a:extLst>
          </p:cNvPr>
          <p:cNvSpPr>
            <a:spLocks noGrp="1"/>
          </p:cNvSpPr>
          <p:nvPr>
            <p:ph type="title"/>
          </p:nvPr>
        </p:nvSpPr>
        <p:spPr/>
        <p:txBody>
          <a:bodyPr/>
          <a:lstStyle/>
          <a:p>
            <a:r>
              <a:rPr lang="en-GB" dirty="0"/>
              <a:t>implications</a:t>
            </a:r>
          </a:p>
        </p:txBody>
      </p:sp>
      <p:sp>
        <p:nvSpPr>
          <p:cNvPr id="3" name="Content Placeholder 2">
            <a:extLst>
              <a:ext uri="{FF2B5EF4-FFF2-40B4-BE49-F238E27FC236}">
                <a16:creationId xmlns:a16="http://schemas.microsoft.com/office/drawing/2014/main" xmlns="" id="{6B047F77-6A7F-4C14-ABEC-F5B29DDDB156}"/>
              </a:ext>
            </a:extLst>
          </p:cNvPr>
          <p:cNvSpPr>
            <a:spLocks noGrp="1"/>
          </p:cNvSpPr>
          <p:nvPr>
            <p:ph idx="1"/>
          </p:nvPr>
        </p:nvSpPr>
        <p:spPr>
          <a:xfrm>
            <a:off x="483368" y="1344706"/>
            <a:ext cx="7886700" cy="4524608"/>
          </a:xfrm>
        </p:spPr>
        <p:txBody>
          <a:bodyPr>
            <a:normAutofit/>
          </a:bodyPr>
          <a:lstStyle/>
          <a:p>
            <a:r>
              <a:rPr lang="en-US" sz="2800" dirty="0"/>
              <a:t>Care interruptions are important</a:t>
            </a:r>
          </a:p>
          <a:p>
            <a:endParaRPr lang="en-US" sz="2800" dirty="0"/>
          </a:p>
          <a:p>
            <a:r>
              <a:rPr lang="en-US" sz="2800" dirty="0"/>
              <a:t>Need to strengthen retention of children in the early period after ART initiation</a:t>
            </a:r>
          </a:p>
          <a:p>
            <a:endParaRPr lang="en-US" sz="2800" dirty="0"/>
          </a:p>
          <a:p>
            <a:endParaRPr lang="en-US" sz="2800" dirty="0"/>
          </a:p>
          <a:p>
            <a:endParaRPr lang="en-GB" sz="2800" dirty="0"/>
          </a:p>
        </p:txBody>
      </p:sp>
    </p:spTree>
    <p:extLst>
      <p:ext uri="{BB962C8B-B14F-4D97-AF65-F5344CB8AC3E}">
        <p14:creationId xmlns:p14="http://schemas.microsoft.com/office/powerpoint/2010/main" val="2745362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xmlns="" id="{D7525C04-CCB7-4209-A745-9DAF7EC245CE}"/>
              </a:ext>
            </a:extLst>
          </p:cNvPr>
          <p:cNvSpPr/>
          <p:nvPr/>
        </p:nvSpPr>
        <p:spPr>
          <a:xfrm>
            <a:off x="0" y="6021238"/>
            <a:ext cx="9144000" cy="7587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Content Placeholder 12"/>
          <p:cNvSpPr>
            <a:spLocks noGrp="1"/>
          </p:cNvSpPr>
          <p:nvPr>
            <p:ph idx="1"/>
          </p:nvPr>
        </p:nvSpPr>
        <p:spPr>
          <a:xfrm>
            <a:off x="501237" y="1077264"/>
            <a:ext cx="8211166" cy="1276020"/>
          </a:xfrm>
          <a:solidFill>
            <a:schemeClr val="accent1">
              <a:lumMod val="40000"/>
              <a:lumOff val="60000"/>
            </a:schemeClr>
          </a:solidFill>
        </p:spPr>
        <p:txBody>
          <a:bodyPr>
            <a:normAutofit fontScale="92500" lnSpcReduction="20000"/>
          </a:bodyPr>
          <a:lstStyle/>
          <a:p>
            <a:pPr marL="0" indent="0" algn="just">
              <a:lnSpc>
                <a:spcPct val="120000"/>
              </a:lnSpc>
              <a:spcBef>
                <a:spcPts val="0"/>
              </a:spcBef>
              <a:buNone/>
            </a:pPr>
            <a:r>
              <a:rPr lang="en-US" sz="1600" b="1" dirty="0">
                <a:latin typeface="Arial" panose="020B0604020202020204" pitchFamily="34" charset="0"/>
                <a:cs typeface="Arial" panose="020B0604020202020204" pitchFamily="34" charset="0"/>
              </a:rPr>
              <a:t>Funding acknowledgement</a:t>
            </a:r>
            <a:endParaRPr lang="de-CH" sz="1600" dirty="0">
              <a:latin typeface="Arial" panose="020B0604020202020204" pitchFamily="34" charset="0"/>
              <a:cs typeface="Arial" panose="020B0604020202020204" pitchFamily="34" charset="0"/>
            </a:endParaRPr>
          </a:p>
          <a:p>
            <a:pPr marL="0" indent="0">
              <a:lnSpc>
                <a:spcPct val="120000"/>
              </a:lnSpc>
              <a:spcBef>
                <a:spcPts val="0"/>
              </a:spcBef>
              <a:buNone/>
            </a:pPr>
            <a:r>
              <a:rPr lang="en-US" sz="1600" dirty="0">
                <a:latin typeface="Arial" panose="020B0604020202020204" pitchFamily="34" charset="0"/>
                <a:cs typeface="Arial" panose="020B0604020202020204" pitchFamily="34" charset="0"/>
              </a:rPr>
              <a:t>Research reported in this publication was supported by the National Institute Of Allergy And Infectious Diseases of the National Institutes of Health under Award Number U01AI069924. The content is solely the responsibility of the authors and does not necessarily represent the official views of the National Institutes of Health.</a:t>
            </a:r>
            <a:endParaRPr lang="de-CH" sz="1600" dirty="0">
              <a:latin typeface="Arial" panose="020B0604020202020204" pitchFamily="34" charset="0"/>
              <a:cs typeface="Arial" panose="020B0604020202020204" pitchFamily="34" charset="0"/>
            </a:endParaRPr>
          </a:p>
        </p:txBody>
      </p:sp>
      <p:sp>
        <p:nvSpPr>
          <p:cNvPr id="14" name="Rectangle 13"/>
          <p:cNvSpPr/>
          <p:nvPr/>
        </p:nvSpPr>
        <p:spPr>
          <a:xfrm>
            <a:off x="501237" y="2422727"/>
            <a:ext cx="8211166" cy="4063714"/>
          </a:xfrm>
          <a:prstGeom prst="rect">
            <a:avLst/>
          </a:prstGeom>
          <a:solidFill>
            <a:schemeClr val="accent1">
              <a:lumMod val="40000"/>
              <a:lumOff val="60000"/>
            </a:schemeClr>
          </a:solidFill>
        </p:spPr>
        <p:txBody>
          <a:bodyPr vert="horz" lIns="91440" tIns="45720" rIns="91440" bIns="45720" rtlCol="0">
            <a:noAutofit/>
          </a:bodyPr>
          <a:lstStyle/>
          <a:p>
            <a:pPr algn="just" defTabSz="914400">
              <a:buFont typeface="Arial" panose="020B0604020202020204" pitchFamily="34" charset="0"/>
              <a:buNone/>
            </a:pPr>
            <a:r>
              <a:rPr lang="en-US" sz="1400" b="1" dirty="0">
                <a:latin typeface="Arial" panose="020B0604020202020204" pitchFamily="34" charset="0"/>
                <a:cs typeface="Arial" panose="020B0604020202020204" pitchFamily="34" charset="0"/>
              </a:rPr>
              <a:t>Site investigators and cohorts: </a:t>
            </a:r>
            <a:r>
              <a:rPr lang="en-US" sz="1400" dirty="0">
                <a:latin typeface="Arial" panose="020B0604020202020204" pitchFamily="34" charset="0"/>
                <a:cs typeface="Arial" panose="020B0604020202020204" pitchFamily="34" charset="0"/>
              </a:rPr>
              <a:t>Gary </a:t>
            </a:r>
            <a:r>
              <a:rPr lang="en-US" sz="1400" dirty="0" err="1">
                <a:latin typeface="Arial" panose="020B0604020202020204" pitchFamily="34" charset="0"/>
                <a:cs typeface="Arial" panose="020B0604020202020204" pitchFamily="34" charset="0"/>
              </a:rPr>
              <a:t>Maartens</a:t>
            </a:r>
            <a:r>
              <a:rPr lang="en-US" sz="1400" dirty="0">
                <a:latin typeface="Arial" panose="020B0604020202020204" pitchFamily="34" charset="0"/>
                <a:cs typeface="Arial" panose="020B0604020202020204" pitchFamily="34" charset="0"/>
              </a:rPr>
              <a:t>, Aid for AIDS, South Africa; Michael </a:t>
            </a:r>
            <a:r>
              <a:rPr lang="en-US" sz="1400" dirty="0" err="1">
                <a:latin typeface="Arial" panose="020B0604020202020204" pitchFamily="34" charset="0"/>
                <a:cs typeface="Arial" panose="020B0604020202020204" pitchFamily="34" charset="0"/>
              </a:rPr>
              <a:t>Vinikoor</a:t>
            </a:r>
            <a:r>
              <a:rPr lang="en-US" sz="1400" dirty="0">
                <a:latin typeface="Arial" panose="020B0604020202020204" pitchFamily="34" charset="0"/>
                <a:cs typeface="Arial" panose="020B0604020202020204" pitchFamily="34" charset="0"/>
              </a:rPr>
              <a:t>, Centre for Infectious Disease Research in Zambia (CIDRZ), Zambia; Monique van </a:t>
            </a:r>
            <a:r>
              <a:rPr lang="en-US" sz="1400" dirty="0" err="1">
                <a:latin typeface="Arial" panose="020B0604020202020204" pitchFamily="34" charset="0"/>
                <a:cs typeface="Arial" panose="020B0604020202020204" pitchFamily="34" charset="0"/>
              </a:rPr>
              <a:t>Lettow</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Dignitas</a:t>
            </a:r>
            <a:r>
              <a:rPr lang="en-US" sz="1400" dirty="0">
                <a:latin typeface="Arial" panose="020B0604020202020204" pitchFamily="34" charset="0"/>
                <a:cs typeface="Arial" panose="020B0604020202020204" pitchFamily="34" charset="0"/>
              </a:rPr>
              <a:t>, Malawi; Robin Wood, </a:t>
            </a:r>
            <a:r>
              <a:rPr lang="en-US" sz="1400" dirty="0" err="1">
                <a:latin typeface="Arial" panose="020B0604020202020204" pitchFamily="34" charset="0"/>
                <a:cs typeface="Arial" panose="020B0604020202020204" pitchFamily="34" charset="0"/>
              </a:rPr>
              <a:t>Gugulethu</a:t>
            </a:r>
            <a:r>
              <a:rPr lang="en-US" sz="1400" dirty="0">
                <a:latin typeface="Arial" panose="020B0604020202020204" pitchFamily="34" charset="0"/>
                <a:cs typeface="Arial" panose="020B0604020202020204" pitchFamily="34" charset="0"/>
              </a:rPr>
              <a:t> ART </a:t>
            </a:r>
            <a:r>
              <a:rPr lang="en-US" sz="1400" dirty="0" err="1">
                <a:latin typeface="Arial" panose="020B0604020202020204" pitchFamily="34" charset="0"/>
                <a:cs typeface="Arial" panose="020B0604020202020204" pitchFamily="34" charset="0"/>
              </a:rPr>
              <a:t>Programme</a:t>
            </a:r>
            <a:r>
              <a:rPr lang="en-US" sz="1400" dirty="0">
                <a:latin typeface="Arial" panose="020B0604020202020204" pitchFamily="34" charset="0"/>
                <a:cs typeface="Arial" panose="020B0604020202020204" pitchFamily="34" charset="0"/>
              </a:rPr>
              <a:t>, South Africa; </a:t>
            </a:r>
            <a:r>
              <a:rPr lang="en-US" sz="1400" dirty="0" err="1">
                <a:latin typeface="Arial" panose="020B0604020202020204" pitchFamily="34" charset="0"/>
                <a:cs typeface="Arial" panose="020B0604020202020204" pitchFamily="34" charset="0"/>
              </a:rPr>
              <a:t>Nosisa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Sipambo</a:t>
            </a:r>
            <a:r>
              <a:rPr lang="en-US" sz="1400" dirty="0">
                <a:latin typeface="Arial" panose="020B0604020202020204" pitchFamily="34" charset="0"/>
                <a:cs typeface="Arial" panose="020B0604020202020204" pitchFamily="34" charset="0"/>
              </a:rPr>
              <a:t>, Harriet </a:t>
            </a:r>
            <a:r>
              <a:rPr lang="en-US" sz="1400" dirty="0" err="1">
                <a:latin typeface="Arial" panose="020B0604020202020204" pitchFamily="34" charset="0"/>
                <a:cs typeface="Arial" panose="020B0604020202020204" pitchFamily="34" charset="0"/>
              </a:rPr>
              <a:t>Shezi</a:t>
            </a:r>
            <a:r>
              <a:rPr lang="en-US" sz="1400" dirty="0">
                <a:latin typeface="Arial" panose="020B0604020202020204" pitchFamily="34" charset="0"/>
                <a:cs typeface="Arial" panose="020B0604020202020204" pitchFamily="34" charset="0"/>
              </a:rPr>
              <a:t> Clinic, South Africa; Frank Tanser, Africa Centre for Health &amp; Population Studies (</a:t>
            </a:r>
            <a:r>
              <a:rPr lang="en-US" sz="1400" dirty="0" err="1">
                <a:latin typeface="Arial" panose="020B0604020202020204" pitchFamily="34" charset="0"/>
                <a:cs typeface="Arial" panose="020B0604020202020204" pitchFamily="34" charset="0"/>
              </a:rPr>
              <a:t>Hlabisa</a:t>
            </a:r>
            <a:r>
              <a:rPr lang="en-US" sz="1400" dirty="0">
                <a:latin typeface="Arial" panose="020B0604020202020204" pitchFamily="34" charset="0"/>
                <a:cs typeface="Arial" panose="020B0604020202020204" pitchFamily="34" charset="0"/>
              </a:rPr>
              <a:t>), South Africa; Andrew </a:t>
            </a:r>
            <a:r>
              <a:rPr lang="en-US" sz="1400" dirty="0" err="1">
                <a:latin typeface="Arial" panose="020B0604020202020204" pitchFamily="34" charset="0"/>
                <a:cs typeface="Arial" panose="020B0604020202020204" pitchFamily="34" charset="0"/>
              </a:rPr>
              <a:t>Boulle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Khayelitsha</a:t>
            </a:r>
            <a:r>
              <a:rPr lang="en-US" sz="1400" dirty="0">
                <a:latin typeface="Arial" panose="020B0604020202020204" pitchFamily="34" charset="0"/>
                <a:cs typeface="Arial" panose="020B0604020202020204" pitchFamily="34" charset="0"/>
              </a:rPr>
              <a:t> ART </a:t>
            </a:r>
            <a:r>
              <a:rPr lang="en-US" sz="1400" dirty="0" err="1">
                <a:latin typeface="Arial" panose="020B0604020202020204" pitchFamily="34" charset="0"/>
                <a:cs typeface="Arial" panose="020B0604020202020204" pitchFamily="34" charset="0"/>
              </a:rPr>
              <a:t>Programme</a:t>
            </a:r>
            <a:r>
              <a:rPr lang="en-US" sz="1400" dirty="0">
                <a:latin typeface="Arial" panose="020B0604020202020204" pitchFamily="34" charset="0"/>
                <a:cs typeface="Arial" panose="020B0604020202020204" pitchFamily="34" charset="0"/>
              </a:rPr>
              <a:t>, South Africa; Geoffrey Fatti, </a:t>
            </a:r>
            <a:r>
              <a:rPr lang="en-US" sz="1400" dirty="0" err="1">
                <a:latin typeface="Arial" panose="020B0604020202020204" pitchFamily="34" charset="0"/>
                <a:cs typeface="Arial" panose="020B0604020202020204" pitchFamily="34" charset="0"/>
              </a:rPr>
              <a:t>Kheth’Impilo</a:t>
            </a:r>
            <a:r>
              <a:rPr lang="en-US" sz="1400" dirty="0">
                <a:latin typeface="Arial" panose="020B0604020202020204" pitchFamily="34" charset="0"/>
                <a:cs typeface="Arial" panose="020B0604020202020204" pitchFamily="34" charset="0"/>
              </a:rPr>
              <a:t>, South Africa; Sam Phiri, Lighthouse Clinic, Malawi; </a:t>
            </a:r>
            <a:r>
              <a:rPr lang="en-US" sz="1400" dirty="0" err="1">
                <a:latin typeface="Arial" panose="020B0604020202020204" pitchFamily="34" charset="0"/>
                <a:cs typeface="Arial" panose="020B0604020202020204" pitchFamily="34" charset="0"/>
              </a:rPr>
              <a:t>Cleophas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Chimbetete</a:t>
            </a:r>
            <a:r>
              <a:rPr lang="en-US" sz="1400" dirty="0">
                <a:latin typeface="Arial" panose="020B0604020202020204" pitchFamily="34" charset="0"/>
                <a:cs typeface="Arial" panose="020B0604020202020204" pitchFamily="34" charset="0"/>
              </a:rPr>
              <a:t>, Newlands Clinic, Zimbabwe; Karl </a:t>
            </a:r>
            <a:r>
              <a:rPr lang="en-US" sz="1400" dirty="0" err="1">
                <a:latin typeface="Arial" panose="020B0604020202020204" pitchFamily="34" charset="0"/>
                <a:cs typeface="Arial" panose="020B0604020202020204" pitchFamily="34" charset="0"/>
              </a:rPr>
              <a:t>Technau</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Rahima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Moosa</a:t>
            </a:r>
            <a:r>
              <a:rPr lang="en-US" sz="1400" dirty="0">
                <a:latin typeface="Arial" panose="020B0604020202020204" pitchFamily="34" charset="0"/>
                <a:cs typeface="Arial" panose="020B0604020202020204" pitchFamily="34" charset="0"/>
              </a:rPr>
              <a:t> Mother and Child Hospital, South Africa; Brian </a:t>
            </a:r>
            <a:r>
              <a:rPr lang="en-US" sz="1400" dirty="0" err="1">
                <a:latin typeface="Arial" panose="020B0604020202020204" pitchFamily="34" charset="0"/>
                <a:cs typeface="Arial" panose="020B0604020202020204" pitchFamily="34" charset="0"/>
              </a:rPr>
              <a:t>Eley</a:t>
            </a:r>
            <a:r>
              <a:rPr lang="en-US" sz="1400" dirty="0">
                <a:latin typeface="Arial" panose="020B0604020202020204" pitchFamily="34" charset="0"/>
                <a:cs typeface="Arial" panose="020B0604020202020204" pitchFamily="34" charset="0"/>
              </a:rPr>
              <a:t>, Red Cross Children's Hospital, South Africa; Josephine </a:t>
            </a:r>
            <a:r>
              <a:rPr lang="en-US" sz="1400" dirty="0" err="1">
                <a:latin typeface="Arial" panose="020B0604020202020204" pitchFamily="34" charset="0"/>
                <a:cs typeface="Arial" panose="020B0604020202020204" pitchFamily="34" charset="0"/>
              </a:rPr>
              <a:t>Muhairwe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SolidarMed</a:t>
            </a:r>
            <a:r>
              <a:rPr lang="en-US" sz="1400" dirty="0">
                <a:latin typeface="Arial" panose="020B0604020202020204" pitchFamily="34" charset="0"/>
                <a:cs typeface="Arial" panose="020B0604020202020204" pitchFamily="34" charset="0"/>
              </a:rPr>
              <a:t> Lesotho; Anna </a:t>
            </a:r>
            <a:r>
              <a:rPr lang="en-US" sz="1400" dirty="0" err="1">
                <a:latin typeface="Arial" panose="020B0604020202020204" pitchFamily="34" charset="0"/>
                <a:cs typeface="Arial" panose="020B0604020202020204" pitchFamily="34" charset="0"/>
              </a:rPr>
              <a:t>Jores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SolidarMed</a:t>
            </a:r>
            <a:r>
              <a:rPr lang="en-US" sz="1400" dirty="0">
                <a:latin typeface="Arial" panose="020B0604020202020204" pitchFamily="34" charset="0"/>
                <a:cs typeface="Arial" panose="020B0604020202020204" pitchFamily="34" charset="0"/>
              </a:rPr>
              <a:t> Mozambique; Cordelia </a:t>
            </a:r>
            <a:r>
              <a:rPr lang="en-US" sz="1400" dirty="0" err="1">
                <a:latin typeface="Arial" panose="020B0604020202020204" pitchFamily="34" charset="0"/>
                <a:cs typeface="Arial" panose="020B0604020202020204" pitchFamily="34" charset="0"/>
              </a:rPr>
              <a:t>Kunzekwenyika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SolidarMed</a:t>
            </a:r>
            <a:r>
              <a:rPr lang="en-US" sz="1400" dirty="0">
                <a:latin typeface="Arial" panose="020B0604020202020204" pitchFamily="34" charset="0"/>
                <a:cs typeface="Arial" panose="020B0604020202020204" pitchFamily="34" charset="0"/>
              </a:rPr>
              <a:t> Zimbabwe, Matthew P Fox, </a:t>
            </a:r>
            <a:r>
              <a:rPr lang="en-US" sz="1400" dirty="0" err="1">
                <a:latin typeface="Arial" panose="020B0604020202020204" pitchFamily="34" charset="0"/>
                <a:cs typeface="Arial" panose="020B0604020202020204" pitchFamily="34" charset="0"/>
              </a:rPr>
              <a:t>Themba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Lethu</a:t>
            </a:r>
            <a:r>
              <a:rPr lang="en-US" sz="1400" dirty="0">
                <a:latin typeface="Arial" panose="020B0604020202020204" pitchFamily="34" charset="0"/>
                <a:cs typeface="Arial" panose="020B0604020202020204" pitchFamily="34" charset="0"/>
              </a:rPr>
              <a:t> Clinic, South Africa; Hans </a:t>
            </a:r>
            <a:r>
              <a:rPr lang="en-US" sz="1400" dirty="0" err="1">
                <a:latin typeface="Arial" panose="020B0604020202020204" pitchFamily="34" charset="0"/>
                <a:cs typeface="Arial" panose="020B0604020202020204" pitchFamily="34" charset="0"/>
              </a:rPr>
              <a:t>Prozesky</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Tygerberg</a:t>
            </a:r>
            <a:r>
              <a:rPr lang="en-US" sz="1400" dirty="0">
                <a:latin typeface="Arial" panose="020B0604020202020204" pitchFamily="34" charset="0"/>
                <a:cs typeface="Arial" panose="020B0604020202020204" pitchFamily="34" charset="0"/>
              </a:rPr>
              <a:t> Academic Hospital, South Africa.</a:t>
            </a:r>
          </a:p>
          <a:p>
            <a:pPr algn="just" defTabSz="914400">
              <a:buFont typeface="Arial" panose="020B0604020202020204" pitchFamily="34" charset="0"/>
              <a:buNone/>
            </a:pPr>
            <a:r>
              <a:rPr lang="en-US" sz="800" b="1" dirty="0">
                <a:latin typeface="Arial" panose="020B0604020202020204" pitchFamily="34" charset="0"/>
                <a:cs typeface="Arial" panose="020B0604020202020204" pitchFamily="34" charset="0"/>
              </a:rPr>
              <a:t> </a:t>
            </a:r>
            <a:endParaRPr lang="de-CH" sz="800" b="1" dirty="0">
              <a:latin typeface="Arial" panose="020B0604020202020204" pitchFamily="34" charset="0"/>
              <a:cs typeface="Arial" panose="020B0604020202020204" pitchFamily="34" charset="0"/>
            </a:endParaRPr>
          </a:p>
          <a:p>
            <a:pPr algn="just" defTabSz="914400">
              <a:buFont typeface="Arial" panose="020B0604020202020204" pitchFamily="34" charset="0"/>
              <a:buNone/>
            </a:pPr>
            <a:r>
              <a:rPr lang="en-US" sz="1400" b="1" dirty="0">
                <a:latin typeface="Arial" panose="020B0604020202020204" pitchFamily="34" charset="0"/>
                <a:cs typeface="Arial" panose="020B0604020202020204" pitchFamily="34" charset="0"/>
              </a:rPr>
              <a:t>Data centers: </a:t>
            </a:r>
            <a:r>
              <a:rPr lang="en-US" sz="1400" dirty="0">
                <a:latin typeface="Arial" panose="020B0604020202020204" pitchFamily="34" charset="0"/>
                <a:cs typeface="Arial" panose="020B0604020202020204" pitchFamily="34" charset="0"/>
              </a:rPr>
              <a:t>Nina Anderegg, Marie Ballif, Lina Bartels, Julia Bohlius, Frédérique Chammartin, Benedikt Christ, Cam Ha Dao Ostinelli, Matthias Egger, Lukas Fenner, Per von Groote, Andreas Haas, </a:t>
            </a:r>
            <a:r>
              <a:rPr lang="en-US" sz="1400" dirty="0" err="1">
                <a:latin typeface="Arial" panose="020B0604020202020204" pitchFamily="34" charset="0"/>
                <a:cs typeface="Arial" panose="020B0604020202020204" pitchFamily="34" charset="0"/>
              </a:rPr>
              <a:t>Taghavi</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Katayoun</a:t>
            </a:r>
            <a:r>
              <a:rPr lang="en-US" sz="1400" dirty="0">
                <a:latin typeface="Arial" panose="020B0604020202020204" pitchFamily="34" charset="0"/>
                <a:cs typeface="Arial" panose="020B0604020202020204" pitchFamily="34" charset="0"/>
              </a:rPr>
              <a:t>, Eliane Rohner, Lilian Smith, Adrian </a:t>
            </a:r>
            <a:r>
              <a:rPr lang="en-US" sz="1400" dirty="0" err="1">
                <a:latin typeface="Arial" panose="020B0604020202020204" pitchFamily="34" charset="0"/>
                <a:cs typeface="Arial" panose="020B0604020202020204" pitchFamily="34" charset="0"/>
              </a:rPr>
              <a:t>Spörri</a:t>
            </a:r>
            <a:r>
              <a:rPr lang="en-US" sz="1400" dirty="0">
                <a:latin typeface="Arial" panose="020B0604020202020204" pitchFamily="34" charset="0"/>
                <a:cs typeface="Arial" panose="020B0604020202020204" pitchFamily="34" charset="0"/>
              </a:rPr>
              <a:t>, Gilles Wandeler, Elizabeth Zaniewski, Kathrin Zürcher, Institute of Social and Preventive Medicine, University of Bern, Switzerland; Andrew </a:t>
            </a:r>
            <a:r>
              <a:rPr lang="en-US" sz="1400" dirty="0" err="1">
                <a:latin typeface="Arial" panose="020B0604020202020204" pitchFamily="34" charset="0"/>
                <a:cs typeface="Arial" panose="020B0604020202020204" pitchFamily="34" charset="0"/>
              </a:rPr>
              <a:t>Boulle</a:t>
            </a:r>
            <a:r>
              <a:rPr lang="en-US" sz="1400" dirty="0">
                <a:latin typeface="Arial" panose="020B0604020202020204" pitchFamily="34" charset="0"/>
                <a:cs typeface="Arial" panose="020B0604020202020204" pitchFamily="34" charset="0"/>
              </a:rPr>
              <a:t>, Morna Cornell, Mary-Ann Davies, Victoria </a:t>
            </a:r>
            <a:r>
              <a:rPr lang="en-US" sz="1400" dirty="0" err="1">
                <a:latin typeface="Arial" panose="020B0604020202020204" pitchFamily="34" charset="0"/>
                <a:cs typeface="Arial" panose="020B0604020202020204" pitchFamily="34" charset="0"/>
              </a:rPr>
              <a:t>Iyun</a:t>
            </a:r>
            <a:r>
              <a:rPr lang="en-US" sz="1400" dirty="0">
                <a:latin typeface="Arial" panose="020B0604020202020204" pitchFamily="34" charset="0"/>
                <a:cs typeface="Arial" panose="020B0604020202020204" pitchFamily="34" charset="0"/>
              </a:rPr>
              <a:t>, Leigh Johnson, </a:t>
            </a:r>
            <a:r>
              <a:rPr lang="en-US" sz="1400" dirty="0" err="1">
                <a:latin typeface="Arial" panose="020B0604020202020204" pitchFamily="34" charset="0"/>
                <a:cs typeface="Arial" panose="020B0604020202020204" pitchFamily="34" charset="0"/>
              </a:rPr>
              <a:t>Mmamapudi</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Kubjane</a:t>
            </a:r>
            <a:r>
              <a:rPr lang="en-US" sz="1400" dirty="0">
                <a:latin typeface="Arial" panose="020B0604020202020204" pitchFamily="34" charset="0"/>
                <a:cs typeface="Arial" panose="020B0604020202020204" pitchFamily="34" charset="0"/>
              </a:rPr>
              <a:t>, Nicola Maxwell, Tshabakwane Nembandona, Patience </a:t>
            </a:r>
            <a:r>
              <a:rPr lang="en-US" sz="1400" dirty="0" err="1">
                <a:latin typeface="Arial" panose="020B0604020202020204" pitchFamily="34" charset="0"/>
                <a:cs typeface="Arial" panose="020B0604020202020204" pitchFamily="34" charset="0"/>
              </a:rPr>
              <a:t>Nyakato</a:t>
            </a:r>
            <a:r>
              <a:rPr lang="en-US" sz="1400" dirty="0">
                <a:latin typeface="Arial" panose="020B0604020202020204" pitchFamily="34" charset="0"/>
                <a:cs typeface="Arial" panose="020B0604020202020204" pitchFamily="34" charset="0"/>
              </a:rPr>
              <a:t>, Ernest Mokotoane, Gem Patten, Michael Schomaker, Priscilla </a:t>
            </a:r>
            <a:r>
              <a:rPr lang="en-US" sz="1400" dirty="0" err="1">
                <a:latin typeface="Arial" panose="020B0604020202020204" pitchFamily="34" charset="0"/>
                <a:cs typeface="Arial" panose="020B0604020202020204" pitchFamily="34" charset="0"/>
              </a:rPr>
              <a:t>Tsondai</a:t>
            </a:r>
            <a:r>
              <a:rPr lang="en-US" sz="1400" dirty="0">
                <a:latin typeface="Arial" panose="020B0604020202020204" pitchFamily="34" charset="0"/>
                <a:cs typeface="Arial" panose="020B0604020202020204" pitchFamily="34" charset="0"/>
              </a:rPr>
              <a:t>, Renee de Waal, School of Public Health and Family Medicine, University of Cape Town, South Africa.</a:t>
            </a:r>
            <a:endParaRPr lang="de-CH" sz="14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4188" y="138355"/>
            <a:ext cx="1078215" cy="1078215"/>
          </a:xfrm>
          <a:prstGeom prst="rect">
            <a:avLst/>
          </a:prstGeom>
        </p:spPr>
      </p:pic>
      <p:sp>
        <p:nvSpPr>
          <p:cNvPr id="8" name="Title 1">
            <a:extLst>
              <a:ext uri="{FF2B5EF4-FFF2-40B4-BE49-F238E27FC236}">
                <a16:creationId xmlns:a16="http://schemas.microsoft.com/office/drawing/2014/main" xmlns="" id="{8A11962E-7DF0-48C4-94F9-EFE552E56075}"/>
              </a:ext>
            </a:extLst>
          </p:cNvPr>
          <p:cNvSpPr>
            <a:spLocks noGrp="1"/>
          </p:cNvSpPr>
          <p:nvPr>
            <p:ph type="title"/>
          </p:nvPr>
        </p:nvSpPr>
        <p:spPr>
          <a:xfrm>
            <a:off x="491916" y="371559"/>
            <a:ext cx="7886700" cy="544044"/>
          </a:xfrm>
        </p:spPr>
        <p:txBody>
          <a:bodyPr/>
          <a:lstStyle/>
          <a:p>
            <a:r>
              <a:rPr lang="de-CH" dirty="0"/>
              <a:t>Acknowledgements – IeDEA-SA</a:t>
            </a:r>
            <a:endParaRPr lang="en-US" dirty="0"/>
          </a:p>
        </p:txBody>
      </p:sp>
    </p:spTree>
    <p:extLst>
      <p:ext uri="{BB962C8B-B14F-4D97-AF65-F5344CB8AC3E}">
        <p14:creationId xmlns:p14="http://schemas.microsoft.com/office/powerpoint/2010/main" val="1964210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85ADAF-95C9-4B8E-8D1E-2809945806F5}"/>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xmlns="" id="{1BD29074-5AD5-4AC8-A6D8-919B442B9B56}"/>
              </a:ext>
            </a:extLst>
          </p:cNvPr>
          <p:cNvSpPr>
            <a:spLocks noGrp="1"/>
          </p:cNvSpPr>
          <p:nvPr>
            <p:ph idx="1"/>
          </p:nvPr>
        </p:nvSpPr>
        <p:spPr>
          <a:xfrm>
            <a:off x="483368" y="1140302"/>
            <a:ext cx="8316600" cy="4581488"/>
          </a:xfrm>
        </p:spPr>
        <p:txBody>
          <a:bodyPr>
            <a:noAutofit/>
          </a:bodyPr>
          <a:lstStyle/>
          <a:p>
            <a:pPr>
              <a:lnSpc>
                <a:spcPct val="100000"/>
              </a:lnSpc>
            </a:pPr>
            <a:r>
              <a:rPr lang="en-GB" sz="2800" dirty="0"/>
              <a:t>Loss to follow up in children presents us with challenges: Unknown medication use, no clinical or laboratory monitoring</a:t>
            </a:r>
          </a:p>
          <a:p>
            <a:pPr>
              <a:lnSpc>
                <a:spcPct val="100000"/>
              </a:lnSpc>
            </a:pPr>
            <a:r>
              <a:rPr lang="en-GB" sz="2800" dirty="0"/>
              <a:t>Increasingly, children are later returning to care, called a care interruption</a:t>
            </a:r>
          </a:p>
          <a:p>
            <a:pPr>
              <a:lnSpc>
                <a:spcPct val="100000"/>
              </a:lnSpc>
            </a:pPr>
            <a:r>
              <a:rPr lang="en-US" sz="2800" dirty="0"/>
              <a:t>Little is known of the long-term outcome of a care interruption, and timing of the care interruption after ART start</a:t>
            </a:r>
          </a:p>
          <a:p>
            <a:pPr>
              <a:lnSpc>
                <a:spcPct val="100000"/>
              </a:lnSpc>
            </a:pPr>
            <a:endParaRPr lang="en-GB" sz="2800" dirty="0"/>
          </a:p>
          <a:p>
            <a:pPr>
              <a:lnSpc>
                <a:spcPct val="100000"/>
              </a:lnSpc>
            </a:pPr>
            <a:endParaRPr lang="en-GB" sz="2800" dirty="0"/>
          </a:p>
          <a:p>
            <a:pPr>
              <a:lnSpc>
                <a:spcPct val="100000"/>
              </a:lnSpc>
            </a:pPr>
            <a:endParaRPr lang="en-GB" sz="2800" dirty="0"/>
          </a:p>
        </p:txBody>
      </p:sp>
    </p:spTree>
    <p:extLst>
      <p:ext uri="{BB962C8B-B14F-4D97-AF65-F5344CB8AC3E}">
        <p14:creationId xmlns:p14="http://schemas.microsoft.com/office/powerpoint/2010/main" val="3620614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E88B15-7F19-43D7-9E30-E2B1E52B63D0}"/>
              </a:ext>
            </a:extLst>
          </p:cNvPr>
          <p:cNvSpPr>
            <a:spLocks noGrp="1"/>
          </p:cNvSpPr>
          <p:nvPr>
            <p:ph type="title"/>
          </p:nvPr>
        </p:nvSpPr>
        <p:spPr/>
        <p:txBody>
          <a:bodyPr/>
          <a:lstStyle/>
          <a:p>
            <a:r>
              <a:rPr lang="en-GB" dirty="0"/>
              <a:t>objectives</a:t>
            </a:r>
          </a:p>
        </p:txBody>
      </p:sp>
      <p:sp>
        <p:nvSpPr>
          <p:cNvPr id="3" name="Content Placeholder 2">
            <a:extLst>
              <a:ext uri="{FF2B5EF4-FFF2-40B4-BE49-F238E27FC236}">
                <a16:creationId xmlns:a16="http://schemas.microsoft.com/office/drawing/2014/main" xmlns="" id="{830DD290-3D7D-4E01-A788-047A4640035A}"/>
              </a:ext>
            </a:extLst>
          </p:cNvPr>
          <p:cNvSpPr>
            <a:spLocks noGrp="1"/>
          </p:cNvSpPr>
          <p:nvPr>
            <p:ph idx="1"/>
          </p:nvPr>
        </p:nvSpPr>
        <p:spPr/>
        <p:txBody>
          <a:bodyPr/>
          <a:lstStyle/>
          <a:p>
            <a:pPr lvl="0">
              <a:lnSpc>
                <a:spcPct val="100000"/>
              </a:lnSpc>
            </a:pPr>
            <a:r>
              <a:rPr lang="en-GB" sz="2800" dirty="0"/>
              <a:t>Describe the characteristics of children with a care interruption, and compare them to children that remained on treatment</a:t>
            </a:r>
          </a:p>
          <a:p>
            <a:pPr lvl="0">
              <a:lnSpc>
                <a:spcPct val="100000"/>
              </a:lnSpc>
            </a:pPr>
            <a:r>
              <a:rPr lang="en-GB" sz="2800" dirty="0"/>
              <a:t>Describe the characteristics of the period of loss in children with a care interruption</a:t>
            </a:r>
          </a:p>
          <a:p>
            <a:pPr lvl="0">
              <a:lnSpc>
                <a:spcPct val="100000"/>
              </a:lnSpc>
            </a:pPr>
            <a:r>
              <a:rPr lang="en-GB" sz="2800" dirty="0"/>
              <a:t>Evaluate the association between a care interruption and mortality</a:t>
            </a:r>
          </a:p>
        </p:txBody>
      </p:sp>
    </p:spTree>
    <p:extLst>
      <p:ext uri="{BB962C8B-B14F-4D97-AF65-F5344CB8AC3E}">
        <p14:creationId xmlns:p14="http://schemas.microsoft.com/office/powerpoint/2010/main" val="1121461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B2A5E36B-6BC3-4010-8366-3D872C885FF6}"/>
              </a:ext>
            </a:extLst>
          </p:cNvPr>
          <p:cNvSpPr/>
          <p:nvPr/>
        </p:nvSpPr>
        <p:spPr>
          <a:xfrm>
            <a:off x="7221641" y="4684747"/>
            <a:ext cx="1725283" cy="13888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0AC80343-A05C-4F3A-9D9B-CD2EFB2F113F}"/>
              </a:ext>
            </a:extLst>
          </p:cNvPr>
          <p:cNvSpPr>
            <a:spLocks noGrp="1"/>
          </p:cNvSpPr>
          <p:nvPr>
            <p:ph type="title"/>
          </p:nvPr>
        </p:nvSpPr>
        <p:spPr/>
        <p:txBody>
          <a:bodyPr/>
          <a:lstStyle/>
          <a:p>
            <a:r>
              <a:rPr lang="en-GB" dirty="0" err="1"/>
              <a:t>Iedea</a:t>
            </a:r>
            <a:r>
              <a:rPr lang="en-GB" dirty="0"/>
              <a:t> southern </a:t>
            </a:r>
            <a:r>
              <a:rPr lang="en-GB" dirty="0" err="1"/>
              <a:t>africa</a:t>
            </a:r>
            <a:endParaRPr lang="en-GB" dirty="0"/>
          </a:p>
        </p:txBody>
      </p:sp>
      <p:sp>
        <p:nvSpPr>
          <p:cNvPr id="3" name="Content Placeholder 2">
            <a:extLst>
              <a:ext uri="{FF2B5EF4-FFF2-40B4-BE49-F238E27FC236}">
                <a16:creationId xmlns:a16="http://schemas.microsoft.com/office/drawing/2014/main" xmlns="" id="{5FB9E7C8-98DE-459D-91DA-22CF8EF1DEF5}"/>
              </a:ext>
            </a:extLst>
          </p:cNvPr>
          <p:cNvSpPr>
            <a:spLocks noGrp="1"/>
          </p:cNvSpPr>
          <p:nvPr>
            <p:ph idx="1"/>
          </p:nvPr>
        </p:nvSpPr>
        <p:spPr>
          <a:xfrm>
            <a:off x="3990976" y="1140302"/>
            <a:ext cx="4700178" cy="4729012"/>
          </a:xfrm>
        </p:spPr>
        <p:txBody>
          <a:bodyPr>
            <a:normAutofit lnSpcReduction="10000"/>
          </a:bodyPr>
          <a:lstStyle/>
          <a:p>
            <a:r>
              <a:rPr lang="en-GB" dirty="0"/>
              <a:t>Period of study: 2004 - 2016</a:t>
            </a:r>
          </a:p>
          <a:p>
            <a:endParaRPr lang="en-GB" dirty="0"/>
          </a:p>
          <a:p>
            <a:r>
              <a:rPr lang="en-GB" dirty="0"/>
              <a:t>126 clinics across 6 countries: Lesotho, Malawi, Mozambique, South Africa, Zambia, and Zimbabwe</a:t>
            </a:r>
          </a:p>
          <a:p>
            <a:endParaRPr lang="en-GB" dirty="0"/>
          </a:p>
          <a:p>
            <a:r>
              <a:rPr lang="en-GB" dirty="0"/>
              <a:t>Number of children in study: 46,356</a:t>
            </a:r>
          </a:p>
          <a:p>
            <a:endParaRPr lang="en-GB" dirty="0"/>
          </a:p>
          <a:p>
            <a:r>
              <a:rPr lang="en-GB" dirty="0"/>
              <a:t>Number of person-years: 180,446</a:t>
            </a:r>
          </a:p>
          <a:p>
            <a:endParaRPr lang="en-GB" dirty="0"/>
          </a:p>
          <a:p>
            <a:r>
              <a:rPr lang="en-GB" dirty="0"/>
              <a:t>Age range of children: birth to &lt;16 y</a:t>
            </a:r>
          </a:p>
          <a:p>
            <a:endParaRPr lang="en-GB" dirty="0"/>
          </a:p>
          <a:p>
            <a:r>
              <a:rPr lang="en-GB" dirty="0"/>
              <a:t>Number of children who died: 1,393</a:t>
            </a:r>
          </a:p>
          <a:p>
            <a:endParaRPr lang="en-GB" dirty="0"/>
          </a:p>
          <a:p>
            <a:endParaRPr lang="en-GB" dirty="0"/>
          </a:p>
        </p:txBody>
      </p:sp>
      <p:pic>
        <p:nvPicPr>
          <p:cNvPr id="6" name="Picture 5">
            <a:extLst>
              <a:ext uri="{FF2B5EF4-FFF2-40B4-BE49-F238E27FC236}">
                <a16:creationId xmlns:a16="http://schemas.microsoft.com/office/drawing/2014/main" xmlns="" id="{68BE4FB9-3D19-4A1D-AEE2-C8D2093A6834}"/>
              </a:ext>
            </a:extLst>
          </p:cNvPr>
          <p:cNvPicPr>
            <a:picLocks noChangeAspect="1"/>
          </p:cNvPicPr>
          <p:nvPr/>
        </p:nvPicPr>
        <p:blipFill>
          <a:blip r:embed="rId2"/>
          <a:stretch>
            <a:fillRect/>
          </a:stretch>
        </p:blipFill>
        <p:spPr>
          <a:xfrm>
            <a:off x="180975" y="1301115"/>
            <a:ext cx="3724274" cy="3680459"/>
          </a:xfrm>
          <a:prstGeom prst="rect">
            <a:avLst/>
          </a:prstGeom>
        </p:spPr>
      </p:pic>
    </p:spTree>
    <p:extLst>
      <p:ext uri="{BB962C8B-B14F-4D97-AF65-F5344CB8AC3E}">
        <p14:creationId xmlns:p14="http://schemas.microsoft.com/office/powerpoint/2010/main" val="2813059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48225687-8EFE-4610-8E9F-16F47D34D471}"/>
              </a:ext>
            </a:extLst>
          </p:cNvPr>
          <p:cNvGrpSpPr/>
          <p:nvPr/>
        </p:nvGrpSpPr>
        <p:grpSpPr>
          <a:xfrm rot="1608294" flipV="1">
            <a:off x="1778723" y="2042374"/>
            <a:ext cx="2517654" cy="2708841"/>
            <a:chOff x="971551" y="2535754"/>
            <a:chExt cx="1714501" cy="2266950"/>
          </a:xfrm>
        </p:grpSpPr>
        <p:sp>
          <p:nvSpPr>
            <p:cNvPr id="24" name="Arrow: Curved Left 23">
              <a:extLst>
                <a:ext uri="{FF2B5EF4-FFF2-40B4-BE49-F238E27FC236}">
                  <a16:creationId xmlns:a16="http://schemas.microsoft.com/office/drawing/2014/main" xmlns="" id="{E15D234F-06F4-4435-AC0C-DE96C8DF04C8}"/>
                </a:ext>
              </a:extLst>
            </p:cNvPr>
            <p:cNvSpPr/>
            <p:nvPr/>
          </p:nvSpPr>
          <p:spPr>
            <a:xfrm rot="16200000">
              <a:off x="1295234" y="2459389"/>
              <a:ext cx="1081603" cy="1700032"/>
            </a:xfrm>
            <a:prstGeom prst="curvedLeft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5" name="Rectangle 24">
              <a:extLst>
                <a:ext uri="{FF2B5EF4-FFF2-40B4-BE49-F238E27FC236}">
                  <a16:creationId xmlns:a16="http://schemas.microsoft.com/office/drawing/2014/main" xmlns="" id="{9CEEABB0-D03B-4293-BE12-3ECDB58E8B53}"/>
                </a:ext>
              </a:extLst>
            </p:cNvPr>
            <p:cNvSpPr/>
            <p:nvPr/>
          </p:nvSpPr>
          <p:spPr>
            <a:xfrm>
              <a:off x="971551" y="2535754"/>
              <a:ext cx="809614" cy="22669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 name="Group 16">
            <a:extLst>
              <a:ext uri="{FF2B5EF4-FFF2-40B4-BE49-F238E27FC236}">
                <a16:creationId xmlns:a16="http://schemas.microsoft.com/office/drawing/2014/main" xmlns="" id="{426D1F58-5A1E-40D6-8C83-B772D84AD426}"/>
              </a:ext>
            </a:extLst>
          </p:cNvPr>
          <p:cNvGrpSpPr/>
          <p:nvPr/>
        </p:nvGrpSpPr>
        <p:grpSpPr>
          <a:xfrm>
            <a:off x="-647699" y="2324872"/>
            <a:ext cx="3133722" cy="3504427"/>
            <a:chOff x="971551" y="2535754"/>
            <a:chExt cx="1714501" cy="2266950"/>
          </a:xfrm>
        </p:grpSpPr>
        <p:sp>
          <p:nvSpPr>
            <p:cNvPr id="15" name="Arrow: Curved Left 14">
              <a:extLst>
                <a:ext uri="{FF2B5EF4-FFF2-40B4-BE49-F238E27FC236}">
                  <a16:creationId xmlns:a16="http://schemas.microsoft.com/office/drawing/2014/main" xmlns="" id="{D0EE7AFC-8A72-480B-A88E-D022584B4484}"/>
                </a:ext>
              </a:extLst>
            </p:cNvPr>
            <p:cNvSpPr/>
            <p:nvPr/>
          </p:nvSpPr>
          <p:spPr>
            <a:xfrm rot="16200000">
              <a:off x="1295234" y="2459389"/>
              <a:ext cx="1081603" cy="1700032"/>
            </a:xfrm>
            <a:prstGeom prst="curvedLeft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Rectangle 15">
              <a:extLst>
                <a:ext uri="{FF2B5EF4-FFF2-40B4-BE49-F238E27FC236}">
                  <a16:creationId xmlns:a16="http://schemas.microsoft.com/office/drawing/2014/main" xmlns="" id="{21C9E8B4-1EF2-43F9-94FD-1DC3103037DE}"/>
                </a:ext>
              </a:extLst>
            </p:cNvPr>
            <p:cNvSpPr/>
            <p:nvPr/>
          </p:nvSpPr>
          <p:spPr>
            <a:xfrm>
              <a:off x="971551" y="2535754"/>
              <a:ext cx="809614" cy="22669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xmlns="" id="{96201070-1E0B-46C5-A55B-161AC4ED6370}"/>
              </a:ext>
            </a:extLst>
          </p:cNvPr>
          <p:cNvSpPr>
            <a:spLocks noGrp="1"/>
          </p:cNvSpPr>
          <p:nvPr>
            <p:ph type="title"/>
          </p:nvPr>
        </p:nvSpPr>
        <p:spPr/>
        <p:txBody>
          <a:bodyPr/>
          <a:lstStyle/>
          <a:p>
            <a:r>
              <a:rPr lang="en-GB" dirty="0"/>
              <a:t>timeline</a:t>
            </a:r>
          </a:p>
        </p:txBody>
      </p:sp>
      <p:sp>
        <p:nvSpPr>
          <p:cNvPr id="6" name="Arrow: Right 5">
            <a:extLst>
              <a:ext uri="{FF2B5EF4-FFF2-40B4-BE49-F238E27FC236}">
                <a16:creationId xmlns:a16="http://schemas.microsoft.com/office/drawing/2014/main" xmlns="" id="{DF0CBA1A-8800-44BF-88A5-99A4C3A375C7}"/>
              </a:ext>
            </a:extLst>
          </p:cNvPr>
          <p:cNvSpPr/>
          <p:nvPr/>
        </p:nvSpPr>
        <p:spPr>
          <a:xfrm>
            <a:off x="825622" y="2314575"/>
            <a:ext cx="7080122" cy="628650"/>
          </a:xfrm>
          <a:prstGeom prst="rightArrow">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xmlns="" id="{51A0232C-3267-424D-A02B-F4FE9D9A578B}"/>
              </a:ext>
            </a:extLst>
          </p:cNvPr>
          <p:cNvSpPr txBox="1"/>
          <p:nvPr/>
        </p:nvSpPr>
        <p:spPr>
          <a:xfrm>
            <a:off x="77908" y="1158573"/>
            <a:ext cx="1495425" cy="923330"/>
          </a:xfrm>
          <a:prstGeom prst="rect">
            <a:avLst/>
          </a:prstGeom>
          <a:noFill/>
        </p:spPr>
        <p:txBody>
          <a:bodyPr wrap="square" rtlCol="0">
            <a:spAutoFit/>
          </a:bodyPr>
          <a:lstStyle/>
          <a:p>
            <a:pPr algn="ctr"/>
            <a:r>
              <a:rPr lang="en-GB" dirty="0"/>
              <a:t>Start ART treatment</a:t>
            </a:r>
          </a:p>
          <a:p>
            <a:pPr algn="ctr"/>
            <a:r>
              <a:rPr lang="en-GB" dirty="0"/>
              <a:t>46,356</a:t>
            </a:r>
          </a:p>
        </p:txBody>
      </p:sp>
      <p:cxnSp>
        <p:nvCxnSpPr>
          <p:cNvPr id="9" name="Straight Arrow Connector 8">
            <a:extLst>
              <a:ext uri="{FF2B5EF4-FFF2-40B4-BE49-F238E27FC236}">
                <a16:creationId xmlns:a16="http://schemas.microsoft.com/office/drawing/2014/main" xmlns="" id="{D65745AD-A4D9-4201-AAE2-EB6556CFC19F}"/>
              </a:ext>
            </a:extLst>
          </p:cNvPr>
          <p:cNvCxnSpPr>
            <a:cxnSpLocks/>
            <a:stCxn id="7" idx="2"/>
          </p:cNvCxnSpPr>
          <p:nvPr/>
        </p:nvCxnSpPr>
        <p:spPr>
          <a:xfrm>
            <a:off x="825621" y="2081903"/>
            <a:ext cx="0" cy="3660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D7DF8FB5-EC3C-4D80-A8DD-CCF27E56768D}"/>
              </a:ext>
            </a:extLst>
          </p:cNvPr>
          <p:cNvSpPr/>
          <p:nvPr/>
        </p:nvSpPr>
        <p:spPr>
          <a:xfrm>
            <a:off x="7975715" y="2444234"/>
            <a:ext cx="1037528" cy="400110"/>
          </a:xfrm>
          <a:prstGeom prst="rect">
            <a:avLst/>
          </a:prstGeom>
        </p:spPr>
        <p:txBody>
          <a:bodyPr wrap="none">
            <a:spAutoFit/>
          </a:bodyPr>
          <a:lstStyle/>
          <a:p>
            <a:r>
              <a:rPr lang="en-GB" sz="2000" b="1" dirty="0"/>
              <a:t>Group 1</a:t>
            </a:r>
          </a:p>
        </p:txBody>
      </p:sp>
      <p:sp>
        <p:nvSpPr>
          <p:cNvPr id="18" name="Arrow: Right 17">
            <a:extLst>
              <a:ext uri="{FF2B5EF4-FFF2-40B4-BE49-F238E27FC236}">
                <a16:creationId xmlns:a16="http://schemas.microsoft.com/office/drawing/2014/main" xmlns="" id="{E71AB188-87B6-4053-AA2B-638D8CA961A4}"/>
              </a:ext>
            </a:extLst>
          </p:cNvPr>
          <p:cNvSpPr/>
          <p:nvPr/>
        </p:nvSpPr>
        <p:spPr>
          <a:xfrm>
            <a:off x="2553835" y="3114675"/>
            <a:ext cx="5351909" cy="628650"/>
          </a:xfrm>
          <a:prstGeom prst="rightArrow">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xmlns="" id="{D9BBA0A5-F478-4456-B3A9-4BBCE01ECB21}"/>
              </a:ext>
            </a:extLst>
          </p:cNvPr>
          <p:cNvSpPr txBox="1"/>
          <p:nvPr/>
        </p:nvSpPr>
        <p:spPr>
          <a:xfrm>
            <a:off x="153363" y="4216938"/>
            <a:ext cx="1973009" cy="1200329"/>
          </a:xfrm>
          <a:prstGeom prst="rect">
            <a:avLst/>
          </a:prstGeom>
          <a:noFill/>
        </p:spPr>
        <p:txBody>
          <a:bodyPr wrap="square" rtlCol="0">
            <a:spAutoFit/>
          </a:bodyPr>
          <a:lstStyle/>
          <a:p>
            <a:pPr algn="ctr"/>
            <a:r>
              <a:rPr lang="en-GB" dirty="0"/>
              <a:t>Lost in the first 6 months on ART and later returned:</a:t>
            </a:r>
          </a:p>
          <a:p>
            <a:pPr algn="ctr"/>
            <a:r>
              <a:rPr lang="en-GB" dirty="0"/>
              <a:t>10,998 (24%)</a:t>
            </a:r>
          </a:p>
        </p:txBody>
      </p:sp>
      <p:cxnSp>
        <p:nvCxnSpPr>
          <p:cNvPr id="21" name="Straight Connector 20">
            <a:extLst>
              <a:ext uri="{FF2B5EF4-FFF2-40B4-BE49-F238E27FC236}">
                <a16:creationId xmlns:a16="http://schemas.microsoft.com/office/drawing/2014/main" xmlns="" id="{A6096899-C0C8-4DC4-BCD6-16765F1162C0}"/>
              </a:ext>
            </a:extLst>
          </p:cNvPr>
          <p:cNvCxnSpPr/>
          <p:nvPr/>
        </p:nvCxnSpPr>
        <p:spPr>
          <a:xfrm>
            <a:off x="1773549" y="2432345"/>
            <a:ext cx="0" cy="3931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xmlns="" id="{A950D6B3-1775-4C87-9A2E-5BEC81B3A01B}"/>
              </a:ext>
            </a:extLst>
          </p:cNvPr>
          <p:cNvSpPr/>
          <p:nvPr/>
        </p:nvSpPr>
        <p:spPr>
          <a:xfrm>
            <a:off x="1235392" y="2114043"/>
            <a:ext cx="1076313" cy="3852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6 months</a:t>
            </a:r>
          </a:p>
        </p:txBody>
      </p:sp>
      <p:sp>
        <p:nvSpPr>
          <p:cNvPr id="26" name="Rectangle 25">
            <a:extLst>
              <a:ext uri="{FF2B5EF4-FFF2-40B4-BE49-F238E27FC236}">
                <a16:creationId xmlns:a16="http://schemas.microsoft.com/office/drawing/2014/main" xmlns="" id="{8D812050-43B8-4408-866E-CD2E57F0FF1C}"/>
              </a:ext>
            </a:extLst>
          </p:cNvPr>
          <p:cNvSpPr/>
          <p:nvPr/>
        </p:nvSpPr>
        <p:spPr>
          <a:xfrm>
            <a:off x="7975715" y="3228945"/>
            <a:ext cx="1037528" cy="400110"/>
          </a:xfrm>
          <a:prstGeom prst="rect">
            <a:avLst/>
          </a:prstGeom>
        </p:spPr>
        <p:txBody>
          <a:bodyPr wrap="none">
            <a:spAutoFit/>
          </a:bodyPr>
          <a:lstStyle/>
          <a:p>
            <a:r>
              <a:rPr lang="en-GB" sz="2000" b="1" dirty="0"/>
              <a:t>Group 2</a:t>
            </a:r>
          </a:p>
        </p:txBody>
      </p:sp>
      <p:sp>
        <p:nvSpPr>
          <p:cNvPr id="59" name="TextBox 58">
            <a:extLst>
              <a:ext uri="{FF2B5EF4-FFF2-40B4-BE49-F238E27FC236}">
                <a16:creationId xmlns:a16="http://schemas.microsoft.com/office/drawing/2014/main" xmlns="" id="{5A2140EF-4A3D-490E-ACE6-C9DFDF34CC97}"/>
              </a:ext>
            </a:extLst>
          </p:cNvPr>
          <p:cNvSpPr txBox="1"/>
          <p:nvPr/>
        </p:nvSpPr>
        <p:spPr>
          <a:xfrm>
            <a:off x="3785026" y="1786014"/>
            <a:ext cx="2181226" cy="646331"/>
          </a:xfrm>
          <a:prstGeom prst="rect">
            <a:avLst/>
          </a:prstGeom>
          <a:noFill/>
        </p:spPr>
        <p:txBody>
          <a:bodyPr wrap="square" rtlCol="0">
            <a:spAutoFit/>
          </a:bodyPr>
          <a:lstStyle/>
          <a:p>
            <a:pPr algn="ctr"/>
            <a:r>
              <a:rPr lang="en-GB" dirty="0"/>
              <a:t>No care interruption: 22,076</a:t>
            </a:r>
          </a:p>
        </p:txBody>
      </p:sp>
    </p:spTree>
    <p:extLst>
      <p:ext uri="{BB962C8B-B14F-4D97-AF65-F5344CB8AC3E}">
        <p14:creationId xmlns:p14="http://schemas.microsoft.com/office/powerpoint/2010/main" val="12722087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xit" presetSubtype="0" fill="hold" grpId="0" nodeType="withEffect">
                                  <p:stCondLst>
                                    <p:cond delay="0"/>
                                  </p:stCondLst>
                                  <p:childTnLst>
                                    <p:set>
                                      <p:cBhvr>
                                        <p:cTn id="20" dur="1" fill="hold">
                                          <p:stCondLst>
                                            <p:cond delay="0"/>
                                          </p:stCondLst>
                                        </p:cTn>
                                        <p:tgtEl>
                                          <p:spTgt spid="5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2" grpId="0"/>
      <p:bldP spid="26" grpId="0"/>
      <p:bldP spid="5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48225687-8EFE-4610-8E9F-16F47D34D471}"/>
              </a:ext>
            </a:extLst>
          </p:cNvPr>
          <p:cNvGrpSpPr/>
          <p:nvPr/>
        </p:nvGrpSpPr>
        <p:grpSpPr>
          <a:xfrm rot="1608294" flipV="1">
            <a:off x="3213214" y="2921406"/>
            <a:ext cx="2517654" cy="2708841"/>
            <a:chOff x="971551" y="2535754"/>
            <a:chExt cx="1714501" cy="2266950"/>
          </a:xfrm>
        </p:grpSpPr>
        <p:sp>
          <p:nvSpPr>
            <p:cNvPr id="24" name="Arrow: Curved Left 23">
              <a:extLst>
                <a:ext uri="{FF2B5EF4-FFF2-40B4-BE49-F238E27FC236}">
                  <a16:creationId xmlns:a16="http://schemas.microsoft.com/office/drawing/2014/main" xmlns="" id="{E15D234F-06F4-4435-AC0C-DE96C8DF04C8}"/>
                </a:ext>
              </a:extLst>
            </p:cNvPr>
            <p:cNvSpPr/>
            <p:nvPr/>
          </p:nvSpPr>
          <p:spPr>
            <a:xfrm rot="16200000">
              <a:off x="1295234" y="2459389"/>
              <a:ext cx="1081603" cy="1700032"/>
            </a:xfrm>
            <a:prstGeom prst="curvedLeftArrow">
              <a:avLst/>
            </a:prstGeom>
            <a:solidFill>
              <a:schemeClr val="bg2">
                <a:lumMod val="9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5" name="Rectangle 24">
              <a:extLst>
                <a:ext uri="{FF2B5EF4-FFF2-40B4-BE49-F238E27FC236}">
                  <a16:creationId xmlns:a16="http://schemas.microsoft.com/office/drawing/2014/main" xmlns="" id="{9CEEABB0-D03B-4293-BE12-3ECDB58E8B53}"/>
                </a:ext>
              </a:extLst>
            </p:cNvPr>
            <p:cNvSpPr/>
            <p:nvPr/>
          </p:nvSpPr>
          <p:spPr>
            <a:xfrm>
              <a:off x="971551" y="2535754"/>
              <a:ext cx="809614" cy="22669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 name="Group 16">
            <a:extLst>
              <a:ext uri="{FF2B5EF4-FFF2-40B4-BE49-F238E27FC236}">
                <a16:creationId xmlns:a16="http://schemas.microsoft.com/office/drawing/2014/main" xmlns="" id="{426D1F58-5A1E-40D6-8C83-B772D84AD426}"/>
              </a:ext>
            </a:extLst>
          </p:cNvPr>
          <p:cNvGrpSpPr/>
          <p:nvPr/>
        </p:nvGrpSpPr>
        <p:grpSpPr>
          <a:xfrm>
            <a:off x="986973" y="2127058"/>
            <a:ext cx="3133722" cy="3818753"/>
            <a:chOff x="971551" y="2535754"/>
            <a:chExt cx="1714501" cy="2266950"/>
          </a:xfrm>
        </p:grpSpPr>
        <p:sp>
          <p:nvSpPr>
            <p:cNvPr id="15" name="Arrow: Curved Left 14">
              <a:extLst>
                <a:ext uri="{FF2B5EF4-FFF2-40B4-BE49-F238E27FC236}">
                  <a16:creationId xmlns:a16="http://schemas.microsoft.com/office/drawing/2014/main" xmlns="" id="{D0EE7AFC-8A72-480B-A88E-D022584B4484}"/>
                </a:ext>
              </a:extLst>
            </p:cNvPr>
            <p:cNvSpPr/>
            <p:nvPr/>
          </p:nvSpPr>
          <p:spPr>
            <a:xfrm rot="16200000">
              <a:off x="1295234" y="2459389"/>
              <a:ext cx="1081603" cy="1700032"/>
            </a:xfrm>
            <a:prstGeom prst="curvedLeftArrow">
              <a:avLst/>
            </a:prstGeom>
            <a:solidFill>
              <a:schemeClr val="bg2">
                <a:lumMod val="9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Rectangle 15">
              <a:extLst>
                <a:ext uri="{FF2B5EF4-FFF2-40B4-BE49-F238E27FC236}">
                  <a16:creationId xmlns:a16="http://schemas.microsoft.com/office/drawing/2014/main" xmlns="" id="{21C9E8B4-1EF2-43F9-94FD-1DC3103037DE}"/>
                </a:ext>
              </a:extLst>
            </p:cNvPr>
            <p:cNvSpPr/>
            <p:nvPr/>
          </p:nvSpPr>
          <p:spPr>
            <a:xfrm>
              <a:off x="971551" y="2535754"/>
              <a:ext cx="809614" cy="22669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xmlns="" id="{96201070-1E0B-46C5-A55B-161AC4ED6370}"/>
              </a:ext>
            </a:extLst>
          </p:cNvPr>
          <p:cNvSpPr>
            <a:spLocks noGrp="1"/>
          </p:cNvSpPr>
          <p:nvPr>
            <p:ph type="title"/>
          </p:nvPr>
        </p:nvSpPr>
        <p:spPr/>
        <p:txBody>
          <a:bodyPr/>
          <a:lstStyle/>
          <a:p>
            <a:r>
              <a:rPr lang="en-GB" dirty="0"/>
              <a:t>timeline</a:t>
            </a:r>
          </a:p>
        </p:txBody>
      </p:sp>
      <p:sp>
        <p:nvSpPr>
          <p:cNvPr id="6" name="Arrow: Right 5">
            <a:extLst>
              <a:ext uri="{FF2B5EF4-FFF2-40B4-BE49-F238E27FC236}">
                <a16:creationId xmlns:a16="http://schemas.microsoft.com/office/drawing/2014/main" xmlns="" id="{DF0CBA1A-8800-44BF-88A5-99A4C3A375C7}"/>
              </a:ext>
            </a:extLst>
          </p:cNvPr>
          <p:cNvSpPr/>
          <p:nvPr/>
        </p:nvSpPr>
        <p:spPr>
          <a:xfrm>
            <a:off x="825622" y="2314575"/>
            <a:ext cx="7080122" cy="628650"/>
          </a:xfrm>
          <a:prstGeom prst="rightArrow">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xmlns="" id="{51A0232C-3267-424D-A02B-F4FE9D9A578B}"/>
              </a:ext>
            </a:extLst>
          </p:cNvPr>
          <p:cNvSpPr txBox="1"/>
          <p:nvPr/>
        </p:nvSpPr>
        <p:spPr>
          <a:xfrm>
            <a:off x="77908" y="1158573"/>
            <a:ext cx="1495425" cy="923330"/>
          </a:xfrm>
          <a:prstGeom prst="rect">
            <a:avLst/>
          </a:prstGeom>
          <a:noFill/>
        </p:spPr>
        <p:txBody>
          <a:bodyPr wrap="square" rtlCol="0">
            <a:spAutoFit/>
          </a:bodyPr>
          <a:lstStyle/>
          <a:p>
            <a:pPr algn="ctr"/>
            <a:r>
              <a:rPr lang="en-GB" dirty="0"/>
              <a:t>Start ART treatment</a:t>
            </a:r>
          </a:p>
          <a:p>
            <a:pPr algn="ctr"/>
            <a:r>
              <a:rPr lang="en-GB" dirty="0"/>
              <a:t>46,356</a:t>
            </a:r>
          </a:p>
        </p:txBody>
      </p:sp>
      <p:cxnSp>
        <p:nvCxnSpPr>
          <p:cNvPr id="9" name="Straight Arrow Connector 8">
            <a:extLst>
              <a:ext uri="{FF2B5EF4-FFF2-40B4-BE49-F238E27FC236}">
                <a16:creationId xmlns:a16="http://schemas.microsoft.com/office/drawing/2014/main" xmlns="" id="{D65745AD-A4D9-4201-AAE2-EB6556CFC19F}"/>
              </a:ext>
            </a:extLst>
          </p:cNvPr>
          <p:cNvCxnSpPr>
            <a:cxnSpLocks/>
            <a:stCxn id="7" idx="2"/>
          </p:cNvCxnSpPr>
          <p:nvPr/>
        </p:nvCxnSpPr>
        <p:spPr>
          <a:xfrm>
            <a:off x="825621" y="2081903"/>
            <a:ext cx="0" cy="3660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D7DF8FB5-EC3C-4D80-A8DD-CCF27E56768D}"/>
              </a:ext>
            </a:extLst>
          </p:cNvPr>
          <p:cNvSpPr/>
          <p:nvPr/>
        </p:nvSpPr>
        <p:spPr>
          <a:xfrm>
            <a:off x="7975715" y="2444234"/>
            <a:ext cx="1037528" cy="400110"/>
          </a:xfrm>
          <a:prstGeom prst="rect">
            <a:avLst/>
          </a:prstGeom>
        </p:spPr>
        <p:txBody>
          <a:bodyPr wrap="none">
            <a:spAutoFit/>
          </a:bodyPr>
          <a:lstStyle/>
          <a:p>
            <a:r>
              <a:rPr lang="en-GB" sz="2000" b="1" dirty="0"/>
              <a:t>Group 1</a:t>
            </a:r>
          </a:p>
        </p:txBody>
      </p:sp>
      <p:sp>
        <p:nvSpPr>
          <p:cNvPr id="18" name="Arrow: Right 17">
            <a:extLst>
              <a:ext uri="{FF2B5EF4-FFF2-40B4-BE49-F238E27FC236}">
                <a16:creationId xmlns:a16="http://schemas.microsoft.com/office/drawing/2014/main" xmlns="" id="{E71AB188-87B6-4053-AA2B-638D8CA961A4}"/>
              </a:ext>
            </a:extLst>
          </p:cNvPr>
          <p:cNvSpPr/>
          <p:nvPr/>
        </p:nvSpPr>
        <p:spPr>
          <a:xfrm>
            <a:off x="3916335" y="3114675"/>
            <a:ext cx="3989409" cy="628650"/>
          </a:xfrm>
          <a:prstGeom prst="rightArrow">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xmlns="" id="{D9BBA0A5-F478-4456-B3A9-4BBCE01ECB21}"/>
              </a:ext>
            </a:extLst>
          </p:cNvPr>
          <p:cNvSpPr txBox="1"/>
          <p:nvPr/>
        </p:nvSpPr>
        <p:spPr>
          <a:xfrm>
            <a:off x="1567330" y="4628529"/>
            <a:ext cx="1973009" cy="1200329"/>
          </a:xfrm>
          <a:prstGeom prst="rect">
            <a:avLst/>
          </a:prstGeom>
          <a:noFill/>
        </p:spPr>
        <p:txBody>
          <a:bodyPr wrap="square" rtlCol="0">
            <a:spAutoFit/>
          </a:bodyPr>
          <a:lstStyle/>
          <a:p>
            <a:pPr algn="ctr"/>
            <a:r>
              <a:rPr lang="en-GB" dirty="0"/>
              <a:t>Lost after 6 months on ART and later returned:</a:t>
            </a:r>
          </a:p>
          <a:p>
            <a:pPr algn="ctr"/>
            <a:r>
              <a:rPr lang="en-GB" dirty="0"/>
              <a:t>13,282 (29%)</a:t>
            </a:r>
          </a:p>
        </p:txBody>
      </p:sp>
      <p:cxnSp>
        <p:nvCxnSpPr>
          <p:cNvPr id="21" name="Straight Connector 20">
            <a:extLst>
              <a:ext uri="{FF2B5EF4-FFF2-40B4-BE49-F238E27FC236}">
                <a16:creationId xmlns:a16="http://schemas.microsoft.com/office/drawing/2014/main" xmlns="" id="{A6096899-C0C8-4DC4-BCD6-16765F1162C0}"/>
              </a:ext>
            </a:extLst>
          </p:cNvPr>
          <p:cNvCxnSpPr/>
          <p:nvPr/>
        </p:nvCxnSpPr>
        <p:spPr>
          <a:xfrm>
            <a:off x="1773549" y="2432345"/>
            <a:ext cx="0" cy="3931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xmlns="" id="{A950D6B3-1775-4C87-9A2E-5BEC81B3A01B}"/>
              </a:ext>
            </a:extLst>
          </p:cNvPr>
          <p:cNvSpPr/>
          <p:nvPr/>
        </p:nvSpPr>
        <p:spPr>
          <a:xfrm>
            <a:off x="1235392" y="2114043"/>
            <a:ext cx="1076313" cy="3852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6 months</a:t>
            </a:r>
          </a:p>
        </p:txBody>
      </p:sp>
      <p:sp>
        <p:nvSpPr>
          <p:cNvPr id="26" name="Rectangle 25">
            <a:extLst>
              <a:ext uri="{FF2B5EF4-FFF2-40B4-BE49-F238E27FC236}">
                <a16:creationId xmlns:a16="http://schemas.microsoft.com/office/drawing/2014/main" xmlns="" id="{8D812050-43B8-4408-866E-CD2E57F0FF1C}"/>
              </a:ext>
            </a:extLst>
          </p:cNvPr>
          <p:cNvSpPr/>
          <p:nvPr/>
        </p:nvSpPr>
        <p:spPr>
          <a:xfrm>
            <a:off x="7975715" y="3228945"/>
            <a:ext cx="1037528" cy="400110"/>
          </a:xfrm>
          <a:prstGeom prst="rect">
            <a:avLst/>
          </a:prstGeom>
        </p:spPr>
        <p:txBody>
          <a:bodyPr wrap="none">
            <a:spAutoFit/>
          </a:bodyPr>
          <a:lstStyle/>
          <a:p>
            <a:r>
              <a:rPr lang="en-GB" sz="2000" b="1" dirty="0"/>
              <a:t>Group 2</a:t>
            </a:r>
          </a:p>
        </p:txBody>
      </p:sp>
      <p:sp>
        <p:nvSpPr>
          <p:cNvPr id="20" name="Arrow: Right 19">
            <a:extLst>
              <a:ext uri="{FF2B5EF4-FFF2-40B4-BE49-F238E27FC236}">
                <a16:creationId xmlns:a16="http://schemas.microsoft.com/office/drawing/2014/main" xmlns="" id="{07D91D4A-4AAC-416C-A846-4280FC27C085}"/>
              </a:ext>
            </a:extLst>
          </p:cNvPr>
          <p:cNvSpPr/>
          <p:nvPr/>
        </p:nvSpPr>
        <p:spPr>
          <a:xfrm>
            <a:off x="5094753" y="3922165"/>
            <a:ext cx="2810991" cy="628650"/>
          </a:xfrm>
          <a:prstGeom prst="rightArrow">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xmlns="" id="{E6520910-0AB0-4E5B-99BE-CAB76C45CACE}"/>
              </a:ext>
            </a:extLst>
          </p:cNvPr>
          <p:cNvSpPr/>
          <p:nvPr/>
        </p:nvSpPr>
        <p:spPr>
          <a:xfrm>
            <a:off x="7975715" y="4036435"/>
            <a:ext cx="1037528" cy="400110"/>
          </a:xfrm>
          <a:prstGeom prst="rect">
            <a:avLst/>
          </a:prstGeom>
        </p:spPr>
        <p:txBody>
          <a:bodyPr wrap="square">
            <a:spAutoFit/>
          </a:bodyPr>
          <a:lstStyle/>
          <a:p>
            <a:r>
              <a:rPr lang="en-GB" sz="2000" b="1" dirty="0"/>
              <a:t>Group 3</a:t>
            </a:r>
          </a:p>
        </p:txBody>
      </p:sp>
    </p:spTree>
    <p:extLst>
      <p:ext uri="{BB962C8B-B14F-4D97-AF65-F5344CB8AC3E}">
        <p14:creationId xmlns:p14="http://schemas.microsoft.com/office/powerpoint/2010/main" val="811573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19BB0E-77C2-41E4-A057-6D2F2708B020}"/>
              </a:ext>
            </a:extLst>
          </p:cNvPr>
          <p:cNvSpPr>
            <a:spLocks noGrp="1"/>
          </p:cNvSpPr>
          <p:nvPr>
            <p:ph type="title"/>
          </p:nvPr>
        </p:nvSpPr>
        <p:spPr/>
        <p:txBody>
          <a:bodyPr/>
          <a:lstStyle/>
          <a:p>
            <a:r>
              <a:rPr lang="en-GB" dirty="0"/>
              <a:t>METHODS</a:t>
            </a:r>
          </a:p>
        </p:txBody>
      </p:sp>
      <p:sp>
        <p:nvSpPr>
          <p:cNvPr id="3" name="Content Placeholder 2">
            <a:extLst>
              <a:ext uri="{FF2B5EF4-FFF2-40B4-BE49-F238E27FC236}">
                <a16:creationId xmlns:a16="http://schemas.microsoft.com/office/drawing/2014/main" xmlns="" id="{DE3D6DDC-BF1A-4442-9419-8813AF03BE5E}"/>
              </a:ext>
            </a:extLst>
          </p:cNvPr>
          <p:cNvSpPr>
            <a:spLocks noGrp="1"/>
          </p:cNvSpPr>
          <p:nvPr>
            <p:ph idx="1"/>
          </p:nvPr>
        </p:nvSpPr>
        <p:spPr/>
        <p:txBody>
          <a:bodyPr>
            <a:normAutofit fontScale="92500" lnSpcReduction="10000"/>
          </a:bodyPr>
          <a:lstStyle/>
          <a:p>
            <a:r>
              <a:rPr lang="en-US" sz="2800" dirty="0"/>
              <a:t>Main outcome of all cause mortality</a:t>
            </a:r>
          </a:p>
          <a:p>
            <a:endParaRPr lang="en-US" sz="2800" dirty="0"/>
          </a:p>
          <a:p>
            <a:r>
              <a:rPr lang="en-US" sz="2800" dirty="0"/>
              <a:t>Care interruption was defined as the first period of </a:t>
            </a:r>
            <a:r>
              <a:rPr lang="en-US" sz="2800" dirty="0" smtClean="0"/>
              <a:t>no </a:t>
            </a:r>
            <a:r>
              <a:rPr lang="en-US" sz="2800" dirty="0"/>
              <a:t>visit for &gt;180 days</a:t>
            </a:r>
          </a:p>
          <a:p>
            <a:endParaRPr lang="en-US" sz="2800" dirty="0"/>
          </a:p>
          <a:p>
            <a:r>
              <a:rPr lang="en-US" sz="2800" dirty="0"/>
              <a:t>Inclusion criteria:</a:t>
            </a:r>
          </a:p>
          <a:p>
            <a:pPr lvl="1"/>
            <a:r>
              <a:rPr lang="en-US" sz="2400" dirty="0"/>
              <a:t>Treatment-naïve (baseline HIV-RNA &gt;400 copies/ml)</a:t>
            </a:r>
          </a:p>
          <a:p>
            <a:pPr lvl="1"/>
            <a:r>
              <a:rPr lang="en-US" sz="2400" dirty="0"/>
              <a:t>&lt;16 years old initiating ART between 1 January 2004 </a:t>
            </a:r>
            <a:r>
              <a:rPr lang="en-GB" sz="2400" dirty="0"/>
              <a:t>and 2016</a:t>
            </a:r>
            <a:endParaRPr lang="en-US" sz="2500" dirty="0"/>
          </a:p>
          <a:p>
            <a:pPr lvl="1"/>
            <a:r>
              <a:rPr lang="en-US" sz="2500" dirty="0"/>
              <a:t>Alive for at least 180 days after ART initiation</a:t>
            </a:r>
          </a:p>
          <a:p>
            <a:pPr lvl="1"/>
            <a:endParaRPr lang="en-US" sz="2800" dirty="0"/>
          </a:p>
          <a:p>
            <a:r>
              <a:rPr lang="en-US" sz="2800" dirty="0"/>
              <a:t>Poisson regression model with robust standard errors, controlling for confounding</a:t>
            </a:r>
          </a:p>
          <a:p>
            <a:endParaRPr lang="en-GB" sz="2800" dirty="0"/>
          </a:p>
        </p:txBody>
      </p:sp>
    </p:spTree>
    <p:extLst>
      <p:ext uri="{BB962C8B-B14F-4D97-AF65-F5344CB8AC3E}">
        <p14:creationId xmlns:p14="http://schemas.microsoft.com/office/powerpoint/2010/main" val="36360089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201070-1E0B-46C5-A55B-161AC4ED6370}"/>
              </a:ext>
            </a:extLst>
          </p:cNvPr>
          <p:cNvSpPr>
            <a:spLocks noGrp="1"/>
          </p:cNvSpPr>
          <p:nvPr>
            <p:ph type="title"/>
          </p:nvPr>
        </p:nvSpPr>
        <p:spPr/>
        <p:txBody>
          <a:bodyPr/>
          <a:lstStyle/>
          <a:p>
            <a:r>
              <a:rPr lang="en-GB" dirty="0"/>
              <a:t>Methods: person-time allocation</a:t>
            </a:r>
          </a:p>
        </p:txBody>
      </p:sp>
      <p:sp>
        <p:nvSpPr>
          <p:cNvPr id="7" name="TextBox 6">
            <a:extLst>
              <a:ext uri="{FF2B5EF4-FFF2-40B4-BE49-F238E27FC236}">
                <a16:creationId xmlns:a16="http://schemas.microsoft.com/office/drawing/2014/main" xmlns="" id="{51A0232C-3267-424D-A02B-F4FE9D9A578B}"/>
              </a:ext>
            </a:extLst>
          </p:cNvPr>
          <p:cNvSpPr txBox="1"/>
          <p:nvPr/>
        </p:nvSpPr>
        <p:spPr>
          <a:xfrm>
            <a:off x="461089" y="1305438"/>
            <a:ext cx="1495425" cy="646331"/>
          </a:xfrm>
          <a:prstGeom prst="rect">
            <a:avLst/>
          </a:prstGeom>
          <a:noFill/>
        </p:spPr>
        <p:txBody>
          <a:bodyPr wrap="square" rtlCol="0">
            <a:spAutoFit/>
          </a:bodyPr>
          <a:lstStyle/>
          <a:p>
            <a:pPr algn="ctr"/>
            <a:r>
              <a:rPr lang="en-GB" dirty="0"/>
              <a:t>Child starts ART</a:t>
            </a:r>
          </a:p>
        </p:txBody>
      </p:sp>
      <p:cxnSp>
        <p:nvCxnSpPr>
          <p:cNvPr id="9" name="Straight Arrow Connector 8">
            <a:extLst>
              <a:ext uri="{FF2B5EF4-FFF2-40B4-BE49-F238E27FC236}">
                <a16:creationId xmlns:a16="http://schemas.microsoft.com/office/drawing/2014/main" xmlns="" id="{D65745AD-A4D9-4201-AAE2-EB6556CFC19F}"/>
              </a:ext>
            </a:extLst>
          </p:cNvPr>
          <p:cNvCxnSpPr>
            <a:cxnSpLocks/>
            <a:stCxn id="7" idx="2"/>
          </p:cNvCxnSpPr>
          <p:nvPr/>
        </p:nvCxnSpPr>
        <p:spPr>
          <a:xfrm>
            <a:off x="1208802" y="1951769"/>
            <a:ext cx="0" cy="4924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4" name="Group 23">
            <a:extLst>
              <a:ext uri="{FF2B5EF4-FFF2-40B4-BE49-F238E27FC236}">
                <a16:creationId xmlns:a16="http://schemas.microsoft.com/office/drawing/2014/main" xmlns="" id="{940B4DD4-D8F4-4B55-854B-9CC13C86799B}"/>
              </a:ext>
            </a:extLst>
          </p:cNvPr>
          <p:cNvGrpSpPr/>
          <p:nvPr/>
        </p:nvGrpSpPr>
        <p:grpSpPr>
          <a:xfrm>
            <a:off x="1219445" y="4172859"/>
            <a:ext cx="2610745" cy="1491023"/>
            <a:chOff x="1219445" y="4172859"/>
            <a:chExt cx="2610745" cy="1491023"/>
          </a:xfrm>
        </p:grpSpPr>
        <p:sp>
          <p:nvSpPr>
            <p:cNvPr id="5" name="Rectangle 4">
              <a:extLst>
                <a:ext uri="{FF2B5EF4-FFF2-40B4-BE49-F238E27FC236}">
                  <a16:creationId xmlns:a16="http://schemas.microsoft.com/office/drawing/2014/main" xmlns="" id="{4A8E90F2-D624-4FC2-A8C4-0AC2C6FAEC13}"/>
                </a:ext>
              </a:extLst>
            </p:cNvPr>
            <p:cNvSpPr/>
            <p:nvPr/>
          </p:nvSpPr>
          <p:spPr>
            <a:xfrm>
              <a:off x="1219445" y="4172859"/>
              <a:ext cx="2610745" cy="355349"/>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xmlns="" id="{FC54ABAF-2892-4F4E-B390-8D6506A7C834}"/>
                </a:ext>
              </a:extLst>
            </p:cNvPr>
            <p:cNvSpPr/>
            <p:nvPr/>
          </p:nvSpPr>
          <p:spPr>
            <a:xfrm>
              <a:off x="1697825" y="4648219"/>
              <a:ext cx="1828793" cy="1015663"/>
            </a:xfrm>
            <a:prstGeom prst="rect">
              <a:avLst/>
            </a:prstGeom>
          </p:spPr>
          <p:txBody>
            <a:bodyPr wrap="square">
              <a:spAutoFit/>
            </a:bodyPr>
            <a:lstStyle/>
            <a:p>
              <a:pPr algn="ctr"/>
              <a:r>
                <a:rPr lang="en-GB" sz="2000" b="1" dirty="0"/>
                <a:t>Group 1: Time before a care interruption</a:t>
              </a:r>
            </a:p>
          </p:txBody>
        </p:sp>
      </p:grpSp>
      <p:sp>
        <p:nvSpPr>
          <p:cNvPr id="57" name="Diamond 56">
            <a:extLst>
              <a:ext uri="{FF2B5EF4-FFF2-40B4-BE49-F238E27FC236}">
                <a16:creationId xmlns:a16="http://schemas.microsoft.com/office/drawing/2014/main" xmlns="" id="{7A702FC0-9080-416D-B43B-D5381C14FEE3}"/>
              </a:ext>
            </a:extLst>
          </p:cNvPr>
          <p:cNvSpPr/>
          <p:nvPr/>
        </p:nvSpPr>
        <p:spPr>
          <a:xfrm>
            <a:off x="1131846" y="2535904"/>
            <a:ext cx="153910" cy="181631"/>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1" name="Group 20">
            <a:extLst>
              <a:ext uri="{FF2B5EF4-FFF2-40B4-BE49-F238E27FC236}">
                <a16:creationId xmlns:a16="http://schemas.microsoft.com/office/drawing/2014/main" xmlns="" id="{28255BFD-7F93-49AC-836F-76CBE7FDEFE3}"/>
              </a:ext>
            </a:extLst>
          </p:cNvPr>
          <p:cNvGrpSpPr/>
          <p:nvPr/>
        </p:nvGrpSpPr>
        <p:grpSpPr>
          <a:xfrm>
            <a:off x="1208801" y="2535904"/>
            <a:ext cx="2632035" cy="1381089"/>
            <a:chOff x="1208801" y="2535904"/>
            <a:chExt cx="2632035" cy="1381089"/>
          </a:xfrm>
        </p:grpSpPr>
        <p:sp>
          <p:nvSpPr>
            <p:cNvPr id="35" name="Right Brace 34">
              <a:extLst>
                <a:ext uri="{FF2B5EF4-FFF2-40B4-BE49-F238E27FC236}">
                  <a16:creationId xmlns:a16="http://schemas.microsoft.com/office/drawing/2014/main" xmlns="" id="{BBE90FFE-1AD7-493B-9E7F-0BA14EB3EDC5}"/>
                </a:ext>
              </a:extLst>
            </p:cNvPr>
            <p:cNvSpPr/>
            <p:nvPr/>
          </p:nvSpPr>
          <p:spPr>
            <a:xfrm rot="5400000">
              <a:off x="2434003" y="1860404"/>
              <a:ext cx="181631" cy="2632035"/>
            </a:xfrm>
            <a:prstGeom prst="rightBrace">
              <a:avLst>
                <a:gd name="adj1" fmla="val 35416"/>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6" name="TextBox 35">
              <a:extLst>
                <a:ext uri="{FF2B5EF4-FFF2-40B4-BE49-F238E27FC236}">
                  <a16:creationId xmlns:a16="http://schemas.microsoft.com/office/drawing/2014/main" xmlns="" id="{2240F963-FBBA-4BCC-AA53-B96479ED9BA2}"/>
                </a:ext>
              </a:extLst>
            </p:cNvPr>
            <p:cNvSpPr txBox="1"/>
            <p:nvPr/>
          </p:nvSpPr>
          <p:spPr>
            <a:xfrm>
              <a:off x="1404990" y="3270662"/>
              <a:ext cx="2098950" cy="646331"/>
            </a:xfrm>
            <a:prstGeom prst="rect">
              <a:avLst/>
            </a:prstGeom>
            <a:noFill/>
          </p:spPr>
          <p:txBody>
            <a:bodyPr wrap="square" rtlCol="0">
              <a:spAutoFit/>
            </a:bodyPr>
            <a:lstStyle/>
            <a:p>
              <a:pPr algn="ctr"/>
              <a:r>
                <a:rPr lang="en-GB" dirty="0"/>
                <a:t>Child attends regular clinic visits</a:t>
              </a:r>
            </a:p>
          </p:txBody>
        </p:sp>
        <p:sp>
          <p:nvSpPr>
            <p:cNvPr id="58" name="Diamond 57">
              <a:extLst>
                <a:ext uri="{FF2B5EF4-FFF2-40B4-BE49-F238E27FC236}">
                  <a16:creationId xmlns:a16="http://schemas.microsoft.com/office/drawing/2014/main" xmlns="" id="{5A678AB0-8DF1-4825-BE4F-99BE3C8303B2}"/>
                </a:ext>
              </a:extLst>
            </p:cNvPr>
            <p:cNvSpPr/>
            <p:nvPr/>
          </p:nvSpPr>
          <p:spPr>
            <a:xfrm>
              <a:off x="1362186" y="2535904"/>
              <a:ext cx="153910" cy="181631"/>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Diamond 58">
              <a:extLst>
                <a:ext uri="{FF2B5EF4-FFF2-40B4-BE49-F238E27FC236}">
                  <a16:creationId xmlns:a16="http://schemas.microsoft.com/office/drawing/2014/main" xmlns="" id="{3E927AB0-52C2-49E1-AB9C-E5DE8BC7FC83}"/>
                </a:ext>
              </a:extLst>
            </p:cNvPr>
            <p:cNvSpPr/>
            <p:nvPr/>
          </p:nvSpPr>
          <p:spPr>
            <a:xfrm>
              <a:off x="1599777" y="2535904"/>
              <a:ext cx="153910" cy="181631"/>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Diamond 59">
              <a:extLst>
                <a:ext uri="{FF2B5EF4-FFF2-40B4-BE49-F238E27FC236}">
                  <a16:creationId xmlns:a16="http://schemas.microsoft.com/office/drawing/2014/main" xmlns="" id="{113F2DBF-B3F3-456D-8B68-EE831646617E}"/>
                </a:ext>
              </a:extLst>
            </p:cNvPr>
            <p:cNvSpPr/>
            <p:nvPr/>
          </p:nvSpPr>
          <p:spPr>
            <a:xfrm>
              <a:off x="1837368" y="2535904"/>
              <a:ext cx="153910" cy="181631"/>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Diamond 60">
              <a:extLst>
                <a:ext uri="{FF2B5EF4-FFF2-40B4-BE49-F238E27FC236}">
                  <a16:creationId xmlns:a16="http://schemas.microsoft.com/office/drawing/2014/main" xmlns="" id="{A8C92524-AC75-435C-89D0-46B87FE1D1B4}"/>
                </a:ext>
              </a:extLst>
            </p:cNvPr>
            <p:cNvSpPr/>
            <p:nvPr/>
          </p:nvSpPr>
          <p:spPr>
            <a:xfrm>
              <a:off x="2067708" y="2535904"/>
              <a:ext cx="153910" cy="181631"/>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Diamond 62">
              <a:extLst>
                <a:ext uri="{FF2B5EF4-FFF2-40B4-BE49-F238E27FC236}">
                  <a16:creationId xmlns:a16="http://schemas.microsoft.com/office/drawing/2014/main" xmlns="" id="{FD100F87-03F4-4DAB-8565-A99A9CC38825}"/>
                </a:ext>
              </a:extLst>
            </p:cNvPr>
            <p:cNvSpPr/>
            <p:nvPr/>
          </p:nvSpPr>
          <p:spPr>
            <a:xfrm>
              <a:off x="2304927" y="2535904"/>
              <a:ext cx="153910" cy="181631"/>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Diamond 63">
              <a:extLst>
                <a:ext uri="{FF2B5EF4-FFF2-40B4-BE49-F238E27FC236}">
                  <a16:creationId xmlns:a16="http://schemas.microsoft.com/office/drawing/2014/main" xmlns="" id="{D6641F8E-8F9C-4054-9B38-5711B3A7D6EA}"/>
                </a:ext>
              </a:extLst>
            </p:cNvPr>
            <p:cNvSpPr/>
            <p:nvPr/>
          </p:nvSpPr>
          <p:spPr>
            <a:xfrm>
              <a:off x="2535267" y="2535904"/>
              <a:ext cx="153910" cy="181631"/>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Diamond 64">
              <a:extLst>
                <a:ext uri="{FF2B5EF4-FFF2-40B4-BE49-F238E27FC236}">
                  <a16:creationId xmlns:a16="http://schemas.microsoft.com/office/drawing/2014/main" xmlns="" id="{A32C3ABE-5AC3-4AAB-AC9C-87D0524FD394}"/>
                </a:ext>
              </a:extLst>
            </p:cNvPr>
            <p:cNvSpPr/>
            <p:nvPr/>
          </p:nvSpPr>
          <p:spPr>
            <a:xfrm>
              <a:off x="2772858" y="2535904"/>
              <a:ext cx="153910" cy="181631"/>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Diamond 65">
              <a:extLst>
                <a:ext uri="{FF2B5EF4-FFF2-40B4-BE49-F238E27FC236}">
                  <a16:creationId xmlns:a16="http://schemas.microsoft.com/office/drawing/2014/main" xmlns="" id="{B2B911B6-1D1E-4727-A372-936E582BDD46}"/>
                </a:ext>
              </a:extLst>
            </p:cNvPr>
            <p:cNvSpPr/>
            <p:nvPr/>
          </p:nvSpPr>
          <p:spPr>
            <a:xfrm>
              <a:off x="3010449" y="2535904"/>
              <a:ext cx="153910" cy="181631"/>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8" name="Rectangle 67">
            <a:extLst>
              <a:ext uri="{FF2B5EF4-FFF2-40B4-BE49-F238E27FC236}">
                <a16:creationId xmlns:a16="http://schemas.microsoft.com/office/drawing/2014/main" xmlns="" id="{4C3E41CD-F353-41F8-A0C4-D2D025394509}"/>
              </a:ext>
            </a:extLst>
          </p:cNvPr>
          <p:cNvSpPr/>
          <p:nvPr/>
        </p:nvSpPr>
        <p:spPr>
          <a:xfrm>
            <a:off x="239731" y="2479130"/>
            <a:ext cx="840290" cy="349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Clinic visits</a:t>
            </a:r>
          </a:p>
        </p:txBody>
      </p:sp>
      <p:grpSp>
        <p:nvGrpSpPr>
          <p:cNvPr id="22" name="Group 21">
            <a:extLst>
              <a:ext uri="{FF2B5EF4-FFF2-40B4-BE49-F238E27FC236}">
                <a16:creationId xmlns:a16="http://schemas.microsoft.com/office/drawing/2014/main" xmlns="" id="{BFE81C5A-8224-456F-9D31-CF0CF5BBD2D4}"/>
              </a:ext>
            </a:extLst>
          </p:cNvPr>
          <p:cNvGrpSpPr/>
          <p:nvPr/>
        </p:nvGrpSpPr>
        <p:grpSpPr>
          <a:xfrm>
            <a:off x="3943359" y="1348867"/>
            <a:ext cx="4277550" cy="2162172"/>
            <a:chOff x="3943359" y="1348867"/>
            <a:chExt cx="4277550" cy="2162172"/>
          </a:xfrm>
        </p:grpSpPr>
        <p:sp>
          <p:nvSpPr>
            <p:cNvPr id="3" name="Rectangle 2">
              <a:extLst>
                <a:ext uri="{FF2B5EF4-FFF2-40B4-BE49-F238E27FC236}">
                  <a16:creationId xmlns:a16="http://schemas.microsoft.com/office/drawing/2014/main" xmlns="" id="{164A708C-7A90-4A96-9F1E-EE6D4A3D19D5}"/>
                </a:ext>
              </a:extLst>
            </p:cNvPr>
            <p:cNvSpPr/>
            <p:nvPr/>
          </p:nvSpPr>
          <p:spPr>
            <a:xfrm>
              <a:off x="6944377" y="1348867"/>
              <a:ext cx="1276532" cy="349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Database closes/ Child </a:t>
              </a:r>
              <a:r>
                <a:rPr lang="en-GB" dirty="0">
                  <a:solidFill>
                    <a:schemeClr val="tx1"/>
                  </a:solidFill>
                </a:rPr>
                <a:t>dies</a:t>
              </a:r>
            </a:p>
          </p:txBody>
        </p:sp>
        <p:cxnSp>
          <p:nvCxnSpPr>
            <p:cNvPr id="44" name="Straight Arrow Connector 43">
              <a:extLst>
                <a:ext uri="{FF2B5EF4-FFF2-40B4-BE49-F238E27FC236}">
                  <a16:creationId xmlns:a16="http://schemas.microsoft.com/office/drawing/2014/main" xmlns="" id="{233C0487-CD01-4BA3-84F6-5393E872F05B}"/>
                </a:ext>
              </a:extLst>
            </p:cNvPr>
            <p:cNvCxnSpPr>
              <a:cxnSpLocks/>
            </p:cNvCxnSpPr>
            <p:nvPr/>
          </p:nvCxnSpPr>
          <p:spPr>
            <a:xfrm flipH="1">
              <a:off x="7620955" y="1951769"/>
              <a:ext cx="2589" cy="5273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Diamond 66">
              <a:extLst>
                <a:ext uri="{FF2B5EF4-FFF2-40B4-BE49-F238E27FC236}">
                  <a16:creationId xmlns:a16="http://schemas.microsoft.com/office/drawing/2014/main" xmlns="" id="{18E290B7-ABF6-413C-B896-BDBDBA18FEAE}"/>
                </a:ext>
              </a:extLst>
            </p:cNvPr>
            <p:cNvSpPr/>
            <p:nvPr/>
          </p:nvSpPr>
          <p:spPr>
            <a:xfrm>
              <a:off x="5149826" y="2499446"/>
              <a:ext cx="153910" cy="181631"/>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a:extLst>
                <a:ext uri="{FF2B5EF4-FFF2-40B4-BE49-F238E27FC236}">
                  <a16:creationId xmlns:a16="http://schemas.microsoft.com/office/drawing/2014/main" xmlns="" id="{D9B63887-DFD7-4475-B4B1-A512B3552406}"/>
                </a:ext>
              </a:extLst>
            </p:cNvPr>
            <p:cNvSpPr txBox="1"/>
            <p:nvPr/>
          </p:nvSpPr>
          <p:spPr>
            <a:xfrm>
              <a:off x="3943359" y="3141707"/>
              <a:ext cx="2537646" cy="369332"/>
            </a:xfrm>
            <a:prstGeom prst="rect">
              <a:avLst/>
            </a:prstGeom>
            <a:noFill/>
          </p:spPr>
          <p:txBody>
            <a:bodyPr wrap="square" rtlCol="0">
              <a:spAutoFit/>
            </a:bodyPr>
            <a:lstStyle/>
            <a:p>
              <a:pPr algn="ctr"/>
              <a:r>
                <a:rPr lang="en-GB" dirty="0"/>
                <a:t>Child returns to clinic</a:t>
              </a:r>
            </a:p>
          </p:txBody>
        </p:sp>
        <p:cxnSp>
          <p:nvCxnSpPr>
            <p:cNvPr id="37" name="Straight Arrow Connector 36">
              <a:extLst>
                <a:ext uri="{FF2B5EF4-FFF2-40B4-BE49-F238E27FC236}">
                  <a16:creationId xmlns:a16="http://schemas.microsoft.com/office/drawing/2014/main" xmlns="" id="{246A84F4-CDA9-4932-9186-DBB088E2954F}"/>
                </a:ext>
              </a:extLst>
            </p:cNvPr>
            <p:cNvCxnSpPr>
              <a:cxnSpLocks/>
              <a:stCxn id="34" idx="0"/>
            </p:cNvCxnSpPr>
            <p:nvPr/>
          </p:nvCxnSpPr>
          <p:spPr>
            <a:xfrm flipH="1" flipV="1">
              <a:off x="5208887" y="2717535"/>
              <a:ext cx="3295" cy="4241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Diamond 37">
              <a:extLst>
                <a:ext uri="{FF2B5EF4-FFF2-40B4-BE49-F238E27FC236}">
                  <a16:creationId xmlns:a16="http://schemas.microsoft.com/office/drawing/2014/main" xmlns="" id="{B69D9B41-CD3B-4B07-91AA-DA3406A6A903}"/>
                </a:ext>
              </a:extLst>
            </p:cNvPr>
            <p:cNvSpPr/>
            <p:nvPr/>
          </p:nvSpPr>
          <p:spPr>
            <a:xfrm>
              <a:off x="5387046" y="2499446"/>
              <a:ext cx="153910" cy="181631"/>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Diamond 38">
              <a:extLst>
                <a:ext uri="{FF2B5EF4-FFF2-40B4-BE49-F238E27FC236}">
                  <a16:creationId xmlns:a16="http://schemas.microsoft.com/office/drawing/2014/main" xmlns="" id="{0C7B2873-AD8C-4B69-93D9-28BDB7B2E7D0}"/>
                </a:ext>
              </a:extLst>
            </p:cNvPr>
            <p:cNvSpPr/>
            <p:nvPr/>
          </p:nvSpPr>
          <p:spPr>
            <a:xfrm>
              <a:off x="5617386" y="2499446"/>
              <a:ext cx="153910" cy="181631"/>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Diamond 39">
              <a:extLst>
                <a:ext uri="{FF2B5EF4-FFF2-40B4-BE49-F238E27FC236}">
                  <a16:creationId xmlns:a16="http://schemas.microsoft.com/office/drawing/2014/main" xmlns="" id="{DC9B9EFA-15AD-4E64-BCE0-C65E189BACE9}"/>
                </a:ext>
              </a:extLst>
            </p:cNvPr>
            <p:cNvSpPr/>
            <p:nvPr/>
          </p:nvSpPr>
          <p:spPr>
            <a:xfrm>
              <a:off x="5854977" y="2499446"/>
              <a:ext cx="153910" cy="181631"/>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Diamond 40">
              <a:extLst>
                <a:ext uri="{FF2B5EF4-FFF2-40B4-BE49-F238E27FC236}">
                  <a16:creationId xmlns:a16="http://schemas.microsoft.com/office/drawing/2014/main" xmlns="" id="{75891D80-A332-437B-9B23-3EEA766E5DF6}"/>
                </a:ext>
              </a:extLst>
            </p:cNvPr>
            <p:cNvSpPr/>
            <p:nvPr/>
          </p:nvSpPr>
          <p:spPr>
            <a:xfrm>
              <a:off x="6092568" y="2499446"/>
              <a:ext cx="153910" cy="181631"/>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Diamond 41">
              <a:extLst>
                <a:ext uri="{FF2B5EF4-FFF2-40B4-BE49-F238E27FC236}">
                  <a16:creationId xmlns:a16="http://schemas.microsoft.com/office/drawing/2014/main" xmlns="" id="{0E4F3E96-02B3-47E9-98E8-721EB502BF19}"/>
                </a:ext>
              </a:extLst>
            </p:cNvPr>
            <p:cNvSpPr/>
            <p:nvPr/>
          </p:nvSpPr>
          <p:spPr>
            <a:xfrm>
              <a:off x="6322908" y="2499446"/>
              <a:ext cx="153910" cy="181631"/>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Diamond 42">
              <a:extLst>
                <a:ext uri="{FF2B5EF4-FFF2-40B4-BE49-F238E27FC236}">
                  <a16:creationId xmlns:a16="http://schemas.microsoft.com/office/drawing/2014/main" xmlns="" id="{7B09A3EB-F01B-426C-A24A-124AFE6C0088}"/>
                </a:ext>
              </a:extLst>
            </p:cNvPr>
            <p:cNvSpPr/>
            <p:nvPr/>
          </p:nvSpPr>
          <p:spPr>
            <a:xfrm>
              <a:off x="6560127" y="2499446"/>
              <a:ext cx="153910" cy="181631"/>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Diamond 44">
              <a:extLst>
                <a:ext uri="{FF2B5EF4-FFF2-40B4-BE49-F238E27FC236}">
                  <a16:creationId xmlns:a16="http://schemas.microsoft.com/office/drawing/2014/main" xmlns="" id="{443A330C-EE88-437D-B165-E4DBFCB8D688}"/>
                </a:ext>
              </a:extLst>
            </p:cNvPr>
            <p:cNvSpPr/>
            <p:nvPr/>
          </p:nvSpPr>
          <p:spPr>
            <a:xfrm>
              <a:off x="6790467" y="2499446"/>
              <a:ext cx="153910" cy="181631"/>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Diamond 46">
              <a:extLst>
                <a:ext uri="{FF2B5EF4-FFF2-40B4-BE49-F238E27FC236}">
                  <a16:creationId xmlns:a16="http://schemas.microsoft.com/office/drawing/2014/main" xmlns="" id="{3E66DC74-43A7-4B64-B309-8FD8AA80AC63}"/>
                </a:ext>
              </a:extLst>
            </p:cNvPr>
            <p:cNvSpPr/>
            <p:nvPr/>
          </p:nvSpPr>
          <p:spPr>
            <a:xfrm>
              <a:off x="7028058" y="2499446"/>
              <a:ext cx="153910" cy="181631"/>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Diamond 48">
              <a:extLst>
                <a:ext uri="{FF2B5EF4-FFF2-40B4-BE49-F238E27FC236}">
                  <a16:creationId xmlns:a16="http://schemas.microsoft.com/office/drawing/2014/main" xmlns="" id="{04602340-2B45-49F4-92D4-59DFC73ACD02}"/>
                </a:ext>
              </a:extLst>
            </p:cNvPr>
            <p:cNvSpPr/>
            <p:nvPr/>
          </p:nvSpPr>
          <p:spPr>
            <a:xfrm>
              <a:off x="7265649" y="2499446"/>
              <a:ext cx="153910" cy="181631"/>
            </a:xfrm>
            <a:prstGeom prst="diamond">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 name="Group 24">
            <a:extLst>
              <a:ext uri="{FF2B5EF4-FFF2-40B4-BE49-F238E27FC236}">
                <a16:creationId xmlns:a16="http://schemas.microsoft.com/office/drawing/2014/main" xmlns="" id="{31E57C3B-8376-4F0F-8F51-9907CFE7EDB1}"/>
              </a:ext>
            </a:extLst>
          </p:cNvPr>
          <p:cNvGrpSpPr/>
          <p:nvPr/>
        </p:nvGrpSpPr>
        <p:grpSpPr>
          <a:xfrm>
            <a:off x="3819548" y="4169599"/>
            <a:ext cx="3957212" cy="1467584"/>
            <a:chOff x="3819548" y="4169599"/>
            <a:chExt cx="3957212" cy="1467584"/>
          </a:xfrm>
        </p:grpSpPr>
        <p:sp>
          <p:nvSpPr>
            <p:cNvPr id="46" name="Rectangle 45">
              <a:extLst>
                <a:ext uri="{FF2B5EF4-FFF2-40B4-BE49-F238E27FC236}">
                  <a16:creationId xmlns:a16="http://schemas.microsoft.com/office/drawing/2014/main" xmlns="" id="{4EAAA179-9DF0-4127-A7DE-D7882BF8ECC9}"/>
                </a:ext>
              </a:extLst>
            </p:cNvPr>
            <p:cNvSpPr/>
            <p:nvPr/>
          </p:nvSpPr>
          <p:spPr>
            <a:xfrm>
              <a:off x="3819548" y="4169599"/>
              <a:ext cx="3957212" cy="355349"/>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a:extLst>
                <a:ext uri="{FF2B5EF4-FFF2-40B4-BE49-F238E27FC236}">
                  <a16:creationId xmlns:a16="http://schemas.microsoft.com/office/drawing/2014/main" xmlns="" id="{65117082-6DB7-4F4B-92B3-85631844C826}"/>
                </a:ext>
              </a:extLst>
            </p:cNvPr>
            <p:cNvSpPr/>
            <p:nvPr/>
          </p:nvSpPr>
          <p:spPr>
            <a:xfrm>
              <a:off x="4657803" y="4621520"/>
              <a:ext cx="2361309" cy="1015663"/>
            </a:xfrm>
            <a:prstGeom prst="rect">
              <a:avLst/>
            </a:prstGeom>
          </p:spPr>
          <p:txBody>
            <a:bodyPr wrap="square">
              <a:spAutoFit/>
            </a:bodyPr>
            <a:lstStyle/>
            <a:p>
              <a:pPr algn="ctr"/>
              <a:r>
                <a:rPr lang="en-GB" sz="2000" b="1" dirty="0"/>
                <a:t>Group 2/3: Time after a care interruption</a:t>
              </a:r>
            </a:p>
          </p:txBody>
        </p:sp>
      </p:grpSp>
      <p:grpSp>
        <p:nvGrpSpPr>
          <p:cNvPr id="8" name="Group 7">
            <a:extLst>
              <a:ext uri="{FF2B5EF4-FFF2-40B4-BE49-F238E27FC236}">
                <a16:creationId xmlns:a16="http://schemas.microsoft.com/office/drawing/2014/main" xmlns="" id="{059E8B37-DE1C-40AC-B5D4-8ADF15A5E8EA}"/>
              </a:ext>
            </a:extLst>
          </p:cNvPr>
          <p:cNvGrpSpPr/>
          <p:nvPr/>
        </p:nvGrpSpPr>
        <p:grpSpPr>
          <a:xfrm>
            <a:off x="2225115" y="1186029"/>
            <a:ext cx="3188864" cy="1505379"/>
            <a:chOff x="2225115" y="1186029"/>
            <a:chExt cx="3188864" cy="1505379"/>
          </a:xfrm>
        </p:grpSpPr>
        <p:grpSp>
          <p:nvGrpSpPr>
            <p:cNvPr id="27" name="Group 26">
              <a:extLst>
                <a:ext uri="{FF2B5EF4-FFF2-40B4-BE49-F238E27FC236}">
                  <a16:creationId xmlns:a16="http://schemas.microsoft.com/office/drawing/2014/main" xmlns="" id="{579EBBEC-0E66-49AD-B5C0-B4FFC5B2A45E}"/>
                </a:ext>
              </a:extLst>
            </p:cNvPr>
            <p:cNvGrpSpPr/>
            <p:nvPr/>
          </p:nvGrpSpPr>
          <p:grpSpPr>
            <a:xfrm>
              <a:off x="2225115" y="1186029"/>
              <a:ext cx="3188864" cy="1418380"/>
              <a:chOff x="2225115" y="1186029"/>
              <a:chExt cx="3188864" cy="1418380"/>
            </a:xfrm>
          </p:grpSpPr>
          <p:grpSp>
            <p:nvGrpSpPr>
              <p:cNvPr id="23" name="Group 22">
                <a:extLst>
                  <a:ext uri="{FF2B5EF4-FFF2-40B4-BE49-F238E27FC236}">
                    <a16:creationId xmlns:a16="http://schemas.microsoft.com/office/drawing/2014/main" xmlns="" id="{7DD6D1AD-4DB3-4872-813E-F4D54EE64A7F}"/>
                  </a:ext>
                </a:extLst>
              </p:cNvPr>
              <p:cNvGrpSpPr/>
              <p:nvPr/>
            </p:nvGrpSpPr>
            <p:grpSpPr>
              <a:xfrm>
                <a:off x="2225115" y="1186029"/>
                <a:ext cx="3188864" cy="1418380"/>
                <a:chOff x="2225115" y="1186029"/>
                <a:chExt cx="3188864" cy="1418380"/>
              </a:xfrm>
            </p:grpSpPr>
            <p:cxnSp>
              <p:nvCxnSpPr>
                <p:cNvPr id="31" name="Straight Arrow Connector 30">
                  <a:extLst>
                    <a:ext uri="{FF2B5EF4-FFF2-40B4-BE49-F238E27FC236}">
                      <a16:creationId xmlns:a16="http://schemas.microsoft.com/office/drawing/2014/main" xmlns="" id="{950681B8-556B-4741-8A19-690F3308CBAC}"/>
                    </a:ext>
                  </a:extLst>
                </p:cNvPr>
                <p:cNvCxnSpPr>
                  <a:cxnSpLocks/>
                  <a:stCxn id="30" idx="2"/>
                </p:cNvCxnSpPr>
                <p:nvPr/>
              </p:nvCxnSpPr>
              <p:spPr>
                <a:xfrm>
                  <a:off x="3819547" y="2109359"/>
                  <a:ext cx="0" cy="3348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xmlns="" id="{868B27FB-96B8-441C-8081-46C0C163069F}"/>
                    </a:ext>
                  </a:extLst>
                </p:cNvPr>
                <p:cNvGrpSpPr/>
                <p:nvPr/>
              </p:nvGrpSpPr>
              <p:grpSpPr>
                <a:xfrm>
                  <a:off x="2225115" y="1186029"/>
                  <a:ext cx="3188864" cy="1418380"/>
                  <a:chOff x="2225115" y="1186029"/>
                  <a:chExt cx="3188864" cy="1418380"/>
                </a:xfrm>
              </p:grpSpPr>
              <p:sp>
                <p:nvSpPr>
                  <p:cNvPr id="30" name="TextBox 29">
                    <a:extLst>
                      <a:ext uri="{FF2B5EF4-FFF2-40B4-BE49-F238E27FC236}">
                        <a16:creationId xmlns:a16="http://schemas.microsoft.com/office/drawing/2014/main" xmlns="" id="{4DF8CA7A-B371-4930-ADA0-1E915329EC1F}"/>
                      </a:ext>
                    </a:extLst>
                  </p:cNvPr>
                  <p:cNvSpPr txBox="1"/>
                  <p:nvPr/>
                </p:nvSpPr>
                <p:spPr>
                  <a:xfrm>
                    <a:off x="2225115" y="1186029"/>
                    <a:ext cx="3188864" cy="923330"/>
                  </a:xfrm>
                  <a:prstGeom prst="rect">
                    <a:avLst/>
                  </a:prstGeom>
                  <a:noFill/>
                </p:spPr>
                <p:txBody>
                  <a:bodyPr wrap="square" rtlCol="0">
                    <a:spAutoFit/>
                  </a:bodyPr>
                  <a:lstStyle/>
                  <a:p>
                    <a:pPr algn="ctr"/>
                    <a:r>
                      <a:rPr lang="en-GB" dirty="0"/>
                      <a:t>Child hasn’t returned to clinic for 180 days: care interruption (theoretical clinic date)</a:t>
                    </a:r>
                  </a:p>
                </p:txBody>
              </p:sp>
              <p:cxnSp>
                <p:nvCxnSpPr>
                  <p:cNvPr id="16" name="Straight Connector 15">
                    <a:extLst>
                      <a:ext uri="{FF2B5EF4-FFF2-40B4-BE49-F238E27FC236}">
                        <a16:creationId xmlns:a16="http://schemas.microsoft.com/office/drawing/2014/main" xmlns="" id="{E282E9CE-53EE-42E4-A184-CEA2F2E65B27}"/>
                      </a:ext>
                    </a:extLst>
                  </p:cNvPr>
                  <p:cNvCxnSpPr>
                    <a:cxnSpLocks/>
                  </p:cNvCxnSpPr>
                  <p:nvPr/>
                </p:nvCxnSpPr>
                <p:spPr>
                  <a:xfrm>
                    <a:off x="3265719" y="2604409"/>
                    <a:ext cx="172711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sp>
            <p:nvSpPr>
              <p:cNvPr id="26" name="Rectangle 25">
                <a:extLst>
                  <a:ext uri="{FF2B5EF4-FFF2-40B4-BE49-F238E27FC236}">
                    <a16:creationId xmlns:a16="http://schemas.microsoft.com/office/drawing/2014/main" xmlns="" id="{43492D03-3405-4524-9727-A6968C8478DC}"/>
                  </a:ext>
                </a:extLst>
              </p:cNvPr>
              <p:cNvSpPr/>
              <p:nvPr/>
            </p:nvSpPr>
            <p:spPr>
              <a:xfrm>
                <a:off x="3265719" y="2255677"/>
                <a:ext cx="491233" cy="3348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180 days</a:t>
                </a:r>
              </a:p>
            </p:txBody>
          </p:sp>
        </p:grpSp>
        <p:sp>
          <p:nvSpPr>
            <p:cNvPr id="6" name="Isosceles Triangle 5">
              <a:extLst>
                <a:ext uri="{FF2B5EF4-FFF2-40B4-BE49-F238E27FC236}">
                  <a16:creationId xmlns:a16="http://schemas.microsoft.com/office/drawing/2014/main" xmlns="" id="{1D522A23-0718-4B4B-9D1C-ED71C5D0D552}"/>
                </a:ext>
              </a:extLst>
            </p:cNvPr>
            <p:cNvSpPr/>
            <p:nvPr/>
          </p:nvSpPr>
          <p:spPr>
            <a:xfrm>
              <a:off x="3739534" y="2509777"/>
              <a:ext cx="150615" cy="181631"/>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469189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left)">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left)">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left)">
                                      <p:cBhvr>
                                        <p:cTn id="2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381F15EC-23E8-4225-8F88-FBE694C292D3}"/>
              </a:ext>
            </a:extLst>
          </p:cNvPr>
          <p:cNvSpPr/>
          <p:nvPr/>
        </p:nvSpPr>
        <p:spPr>
          <a:xfrm>
            <a:off x="0" y="5939246"/>
            <a:ext cx="9144000" cy="8447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FD06BE82-90DE-451D-8AC3-D633E8E38F34}"/>
              </a:ext>
            </a:extLst>
          </p:cNvPr>
          <p:cNvSpPr>
            <a:spLocks noGrp="1"/>
          </p:cNvSpPr>
          <p:nvPr>
            <p:ph type="title"/>
          </p:nvPr>
        </p:nvSpPr>
        <p:spPr/>
        <p:txBody>
          <a:bodyPr/>
          <a:lstStyle/>
          <a:p>
            <a:r>
              <a:rPr lang="en-GB" sz="2800" dirty="0" smtClean="0"/>
              <a:t>Characteristics of children with an interruption</a:t>
            </a:r>
            <a:endParaRPr lang="en-GB" sz="2800" dirty="0"/>
          </a:p>
        </p:txBody>
      </p:sp>
      <p:graphicFrame>
        <p:nvGraphicFramePr>
          <p:cNvPr id="4" name="Content Placeholder 3">
            <a:extLst>
              <a:ext uri="{FF2B5EF4-FFF2-40B4-BE49-F238E27FC236}">
                <a16:creationId xmlns:a16="http://schemas.microsoft.com/office/drawing/2014/main" xmlns="" id="{35476F98-58C6-477E-A2B0-106E0EDB8FAA}"/>
              </a:ext>
            </a:extLst>
          </p:cNvPr>
          <p:cNvGraphicFramePr>
            <a:graphicFrameLocks noGrp="1"/>
          </p:cNvGraphicFramePr>
          <p:nvPr>
            <p:ph idx="1"/>
            <p:extLst>
              <p:ext uri="{D42A27DB-BD31-4B8C-83A1-F6EECF244321}">
                <p14:modId xmlns:p14="http://schemas.microsoft.com/office/powerpoint/2010/main" val="565298408"/>
              </p:ext>
            </p:extLst>
          </p:nvPr>
        </p:nvGraphicFramePr>
        <p:xfrm>
          <a:off x="209007" y="1151731"/>
          <a:ext cx="8616872" cy="5449366"/>
        </p:xfrm>
        <a:graphic>
          <a:graphicData uri="http://schemas.openxmlformats.org/drawingml/2006/table">
            <a:tbl>
              <a:tblPr firstRow="1" firstCol="1" bandRow="1">
                <a:tableStyleId>{5940675A-B579-460E-94D1-54222C63F5DA}</a:tableStyleId>
              </a:tblPr>
              <a:tblGrid>
                <a:gridCol w="1839323">
                  <a:extLst>
                    <a:ext uri="{9D8B030D-6E8A-4147-A177-3AD203B41FA5}">
                      <a16:colId xmlns:a16="http://schemas.microsoft.com/office/drawing/2014/main" xmlns="" val="1784212302"/>
                    </a:ext>
                  </a:extLst>
                </a:gridCol>
                <a:gridCol w="1685004">
                  <a:extLst>
                    <a:ext uri="{9D8B030D-6E8A-4147-A177-3AD203B41FA5}">
                      <a16:colId xmlns:a16="http://schemas.microsoft.com/office/drawing/2014/main" xmlns="" val="3709813423"/>
                    </a:ext>
                  </a:extLst>
                </a:gridCol>
                <a:gridCol w="1701685">
                  <a:extLst>
                    <a:ext uri="{9D8B030D-6E8A-4147-A177-3AD203B41FA5}">
                      <a16:colId xmlns:a16="http://schemas.microsoft.com/office/drawing/2014/main" xmlns="" val="1176355281"/>
                    </a:ext>
                  </a:extLst>
                </a:gridCol>
                <a:gridCol w="1701685">
                  <a:extLst>
                    <a:ext uri="{9D8B030D-6E8A-4147-A177-3AD203B41FA5}">
                      <a16:colId xmlns:a16="http://schemas.microsoft.com/office/drawing/2014/main" xmlns="" val="3166909519"/>
                    </a:ext>
                  </a:extLst>
                </a:gridCol>
                <a:gridCol w="1689175">
                  <a:extLst>
                    <a:ext uri="{9D8B030D-6E8A-4147-A177-3AD203B41FA5}">
                      <a16:colId xmlns:a16="http://schemas.microsoft.com/office/drawing/2014/main" xmlns="" val="1878515761"/>
                    </a:ext>
                  </a:extLst>
                </a:gridCol>
              </a:tblGrid>
              <a:tr h="315476">
                <a:tc rowSpan="4">
                  <a:txBody>
                    <a:bodyPr/>
                    <a:lstStyle/>
                    <a:p>
                      <a:pPr marL="0" algn="l" defTabSz="685800" rtl="0" eaLnBrk="1" fontAlgn="ctr" latinLnBrk="0" hangingPunct="1">
                        <a:lnSpc>
                          <a:spcPct val="100000"/>
                        </a:lnSpc>
                        <a:spcAft>
                          <a:spcPts val="0"/>
                        </a:spcAft>
                      </a:pPr>
                      <a:r>
                        <a:rPr lang="en-GB" sz="1800" kern="1200" dirty="0"/>
                        <a:t>Characteristic</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685800" rtl="0" eaLnBrk="1" fontAlgn="ctr" latinLnBrk="0" hangingPunct="1">
                        <a:lnSpc>
                          <a:spcPct val="100000"/>
                        </a:lnSpc>
                        <a:spcAft>
                          <a:spcPts val="0"/>
                        </a:spcAft>
                      </a:pPr>
                      <a:r>
                        <a:rPr lang="en-GB" sz="1800" kern="1200" dirty="0"/>
                        <a:t>Total</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gridSpan="3">
                  <a:txBody>
                    <a:bodyPr/>
                    <a:lstStyle/>
                    <a:p>
                      <a:pPr marL="0" algn="ctr" defTabSz="685800" rtl="0" eaLnBrk="1" fontAlgn="ctr" latinLnBrk="0" hangingPunct="1">
                        <a:lnSpc>
                          <a:spcPct val="100000"/>
                        </a:lnSpc>
                        <a:spcAft>
                          <a:spcPts val="0"/>
                        </a:spcAft>
                      </a:pPr>
                      <a:r>
                        <a:rPr lang="en-GB" sz="1800" kern="1200" dirty="0"/>
                        <a:t>Care Interruption status</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GB"/>
                    </a:p>
                  </a:txBody>
                  <a:tcPr>
                    <a:lnL w="3175" cap="flat" cmpd="sng" algn="ctr">
                      <a:solidFill>
                        <a:schemeClr val="tx1"/>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xmlns="" val="3216288306"/>
                  </a:ext>
                </a:extLst>
              </a:tr>
              <a:tr h="630952">
                <a:tc vMerge="1">
                  <a:txBody>
                    <a:bodyPr/>
                    <a:lstStyle/>
                    <a:p>
                      <a:endParaRPr lang="en-GB"/>
                    </a:p>
                  </a:txBody>
                  <a:tcPr/>
                </a:tc>
                <a:tc>
                  <a:txBody>
                    <a:bodyPr/>
                    <a:lstStyle/>
                    <a:p>
                      <a:pPr marL="0" algn="ctr" defTabSz="685800" rtl="0" eaLnBrk="1" fontAlgn="ctr" latinLnBrk="0" hangingPunct="1">
                        <a:lnSpc>
                          <a:spcPct val="100000"/>
                        </a:lnSpc>
                        <a:spcAft>
                          <a:spcPts val="0"/>
                        </a:spcAft>
                      </a:pPr>
                      <a:r>
                        <a:rPr lang="en-GB" sz="1800" kern="1200" dirty="0"/>
                        <a:t> </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685800" rtl="0" eaLnBrk="1" fontAlgn="ctr" latinLnBrk="0" hangingPunct="1">
                        <a:lnSpc>
                          <a:spcPct val="100000"/>
                        </a:lnSpc>
                        <a:spcAft>
                          <a:spcPts val="0"/>
                        </a:spcAft>
                      </a:pPr>
                      <a:r>
                        <a:rPr lang="en-GB" sz="1800" kern="1200" dirty="0"/>
                        <a:t>No Care interruption (CI)</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685800" rtl="0" eaLnBrk="1" fontAlgn="ctr" latinLnBrk="0" hangingPunct="1">
                        <a:lnSpc>
                          <a:spcPct val="100000"/>
                        </a:lnSpc>
                        <a:spcAft>
                          <a:spcPts val="0"/>
                        </a:spcAft>
                      </a:pPr>
                      <a:r>
                        <a:rPr lang="en-GB" sz="1800" kern="1200" dirty="0"/>
                        <a:t>CI before 6 months</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685800" rtl="0" eaLnBrk="1" fontAlgn="ctr" latinLnBrk="0" hangingPunct="1">
                        <a:lnSpc>
                          <a:spcPct val="100000"/>
                        </a:lnSpc>
                        <a:spcAft>
                          <a:spcPts val="0"/>
                        </a:spcAft>
                      </a:pPr>
                      <a:r>
                        <a:rPr lang="en-GB" sz="1800" kern="1200" dirty="0"/>
                        <a:t>CI after 6 months</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2275379357"/>
                  </a:ext>
                </a:extLst>
              </a:tr>
              <a:tr h="315476">
                <a:tc vMerge="1">
                  <a:txBody>
                    <a:bodyPr/>
                    <a:lstStyle/>
                    <a:p>
                      <a:endParaRPr lang="en-GB"/>
                    </a:p>
                  </a:txBody>
                  <a:tcPr/>
                </a:tc>
                <a:tc>
                  <a:txBody>
                    <a:bodyPr/>
                    <a:lstStyle/>
                    <a:p>
                      <a:pPr marL="0" algn="ctr" defTabSz="685800" rtl="0" eaLnBrk="1" fontAlgn="ctr" latinLnBrk="0" hangingPunct="1">
                        <a:lnSpc>
                          <a:spcPct val="100000"/>
                        </a:lnSpc>
                        <a:spcAft>
                          <a:spcPts val="0"/>
                        </a:spcAft>
                      </a:pPr>
                      <a:r>
                        <a:rPr lang="en-GB" sz="1800" kern="1200" dirty="0"/>
                        <a:t>N</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685800" rtl="0" eaLnBrk="1" fontAlgn="ctr" latinLnBrk="0" hangingPunct="1">
                        <a:lnSpc>
                          <a:spcPct val="100000"/>
                        </a:lnSpc>
                        <a:spcAft>
                          <a:spcPts val="0"/>
                        </a:spcAft>
                      </a:pPr>
                      <a:r>
                        <a:rPr lang="en-GB" sz="1800" kern="1200" dirty="0"/>
                        <a:t>N (%)</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685800" rtl="0" eaLnBrk="1" fontAlgn="ctr" latinLnBrk="0" hangingPunct="1">
                        <a:lnSpc>
                          <a:spcPct val="100000"/>
                        </a:lnSpc>
                        <a:spcAft>
                          <a:spcPts val="0"/>
                        </a:spcAft>
                      </a:pPr>
                      <a:r>
                        <a:rPr lang="en-GB" sz="1800" kern="1200" dirty="0"/>
                        <a:t>N (%)</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685800" rtl="0" eaLnBrk="1" fontAlgn="ctr" latinLnBrk="0" hangingPunct="1">
                        <a:lnSpc>
                          <a:spcPct val="100000"/>
                        </a:lnSpc>
                        <a:spcAft>
                          <a:spcPts val="0"/>
                        </a:spcAft>
                      </a:pPr>
                      <a:r>
                        <a:rPr lang="en-GB" sz="1800" kern="1200" dirty="0"/>
                        <a:t>N (%)</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808885609"/>
                  </a:ext>
                </a:extLst>
              </a:tr>
              <a:tr h="329855">
                <a:tc vMerge="1">
                  <a:txBody>
                    <a:bodyPr/>
                    <a:lstStyle/>
                    <a:p>
                      <a:endParaRPr lang="en-GB"/>
                    </a:p>
                  </a:txBody>
                  <a:tcPr/>
                </a:tc>
                <a:tc>
                  <a:txBody>
                    <a:bodyPr/>
                    <a:lstStyle/>
                    <a:p>
                      <a:pPr marL="0" algn="ctr" defTabSz="685800" rtl="0" eaLnBrk="1" fontAlgn="ctr" latinLnBrk="0" hangingPunct="1">
                        <a:lnSpc>
                          <a:spcPct val="100000"/>
                        </a:lnSpc>
                        <a:spcAft>
                          <a:spcPts val="0"/>
                        </a:spcAft>
                      </a:pPr>
                      <a:r>
                        <a:rPr lang="en-GB" sz="1800" kern="1200"/>
                        <a:t>(n = 46,356 )</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685800" rtl="0" eaLnBrk="1" fontAlgn="ctr" latinLnBrk="0" hangingPunct="1">
                        <a:lnSpc>
                          <a:spcPct val="100000"/>
                        </a:lnSpc>
                        <a:spcAft>
                          <a:spcPts val="0"/>
                        </a:spcAft>
                      </a:pPr>
                      <a:r>
                        <a:rPr lang="en-GB" sz="1800" kern="1200" dirty="0"/>
                        <a:t>(n = 22,076 )</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685800" rtl="0" eaLnBrk="1" fontAlgn="ctr" latinLnBrk="0" hangingPunct="1">
                        <a:lnSpc>
                          <a:spcPct val="100000"/>
                        </a:lnSpc>
                        <a:spcAft>
                          <a:spcPts val="0"/>
                        </a:spcAft>
                      </a:pPr>
                      <a:r>
                        <a:rPr lang="en-GB" sz="1800" kern="1200"/>
                        <a:t>(n = 10,998 )</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685800" rtl="0" eaLnBrk="1" fontAlgn="ctr" latinLnBrk="0" hangingPunct="1">
                        <a:lnSpc>
                          <a:spcPct val="100000"/>
                        </a:lnSpc>
                        <a:spcAft>
                          <a:spcPts val="0"/>
                        </a:spcAft>
                      </a:pPr>
                      <a:r>
                        <a:rPr lang="en-GB" sz="1800" kern="1200" dirty="0"/>
                        <a:t>(n = 13,282 )</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3681322552"/>
                  </a:ext>
                </a:extLst>
              </a:tr>
              <a:tr h="315476">
                <a:tc>
                  <a:txBody>
                    <a:bodyPr/>
                    <a:lstStyle/>
                    <a:p>
                      <a:pPr marL="0" algn="l" defTabSz="685800" rtl="0" eaLnBrk="1" fontAlgn="ctr" latinLnBrk="0" hangingPunct="1">
                        <a:lnSpc>
                          <a:spcPct val="100000"/>
                        </a:lnSpc>
                        <a:spcAft>
                          <a:spcPts val="0"/>
                        </a:spcAft>
                      </a:pPr>
                      <a:r>
                        <a:rPr lang="en-GB" sz="1800" kern="1200"/>
                        <a:t>Sex</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a:t> </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dirty="0"/>
                        <a:t> </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a:t> </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a:t> </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10477543"/>
                  </a:ext>
                </a:extLst>
              </a:tr>
              <a:tr h="329855">
                <a:tc>
                  <a:txBody>
                    <a:bodyPr/>
                    <a:lstStyle/>
                    <a:p>
                      <a:pPr marL="0" algn="l" defTabSz="685800" rtl="0" eaLnBrk="1" fontAlgn="ctr" latinLnBrk="0" hangingPunct="1">
                        <a:lnSpc>
                          <a:spcPct val="100000"/>
                        </a:lnSpc>
                        <a:spcAft>
                          <a:spcPts val="0"/>
                        </a:spcAft>
                      </a:pPr>
                      <a:r>
                        <a:rPr lang="en-GB" sz="1800" kern="1200"/>
                        <a:t>    Male</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a:t>22,712</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dirty="0"/>
                        <a:t>10,737  (49)</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a:t>5,410  (49)</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a:t>6,565  (49)</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040622218"/>
                  </a:ext>
                </a:extLst>
              </a:tr>
              <a:tr h="329855">
                <a:tc>
                  <a:txBody>
                    <a:bodyPr/>
                    <a:lstStyle/>
                    <a:p>
                      <a:pPr marL="0" algn="l" defTabSz="685800" rtl="0" eaLnBrk="1" fontAlgn="ctr" latinLnBrk="0" hangingPunct="1">
                        <a:lnSpc>
                          <a:spcPct val="100000"/>
                        </a:lnSpc>
                        <a:spcAft>
                          <a:spcPts val="0"/>
                        </a:spcAft>
                      </a:pPr>
                      <a:r>
                        <a:rPr lang="en-GB" sz="1800" kern="1200"/>
                        <a:t>    Female</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a:t>23,644</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dirty="0"/>
                        <a:t>11,339  (51)</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dirty="0"/>
                        <a:t>5,588  (51)</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a:t>6,717  (51)</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71945164"/>
                  </a:ext>
                </a:extLst>
              </a:tr>
              <a:tr h="630952">
                <a:tc>
                  <a:txBody>
                    <a:bodyPr/>
                    <a:lstStyle/>
                    <a:p>
                      <a:pPr marL="0" algn="l" defTabSz="685800" rtl="0" eaLnBrk="1" fontAlgn="ctr" latinLnBrk="0" hangingPunct="1">
                        <a:lnSpc>
                          <a:spcPct val="100000"/>
                        </a:lnSpc>
                        <a:spcAft>
                          <a:spcPts val="0"/>
                        </a:spcAft>
                      </a:pPr>
                      <a:r>
                        <a:rPr lang="en-GB" sz="1800" kern="1200"/>
                        <a:t>Median (IQR) age at ART initiation</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dirty="0"/>
                        <a:t>6.0 (2.2-10.1)</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dirty="0"/>
                        <a:t>5.9 (2.1-10.1)</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dirty="0"/>
                        <a:t>5.6 (1.9-9.9)</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dirty="0"/>
                        <a:t>6.3 (2.6-10.2)</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4127939"/>
                  </a:ext>
                </a:extLst>
              </a:tr>
              <a:tr h="630952">
                <a:tc>
                  <a:txBody>
                    <a:bodyPr/>
                    <a:lstStyle/>
                    <a:p>
                      <a:pPr marL="0" algn="l" defTabSz="685800" rtl="0" eaLnBrk="1" fontAlgn="ctr" latinLnBrk="0" hangingPunct="1">
                        <a:lnSpc>
                          <a:spcPct val="100000"/>
                        </a:lnSpc>
                        <a:spcAft>
                          <a:spcPts val="0"/>
                        </a:spcAft>
                      </a:pPr>
                      <a:r>
                        <a:rPr lang="en-GB" sz="1800" kern="1200"/>
                        <a:t>Median (IQR) CD4% initiation</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a:t>15.0 (9.6-22.6)</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dirty="0"/>
                        <a:t>15.0 (9.3-22.2)</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dirty="0"/>
                        <a:t>16.5 (10.7-24.5)</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a:t>14.8 (9.3-22.0)</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19698629"/>
                  </a:ext>
                </a:extLst>
              </a:tr>
              <a:tr h="315476">
                <a:tc gridSpan="5">
                  <a:txBody>
                    <a:bodyPr/>
                    <a:lstStyle/>
                    <a:p>
                      <a:pPr marL="0" algn="l" defTabSz="685800" rtl="0" eaLnBrk="1" fontAlgn="ctr" latinLnBrk="0" hangingPunct="1">
                        <a:lnSpc>
                          <a:spcPct val="100000"/>
                        </a:lnSpc>
                        <a:spcAft>
                          <a:spcPts val="0"/>
                        </a:spcAft>
                      </a:pPr>
                      <a:r>
                        <a:rPr lang="en-GB" sz="1800" kern="1200" dirty="0"/>
                        <a:t>Year of ART initiation</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GB"/>
                    </a:p>
                  </a:txBody>
                  <a:tcPr>
                    <a:lnT w="3175" cap="flat" cmpd="sng" algn="ctr">
                      <a:solidFill>
                        <a:schemeClr val="tx1"/>
                      </a:solidFill>
                      <a:prstDash val="solid"/>
                      <a:round/>
                      <a:headEnd type="none" w="med" len="med"/>
                      <a:tailEnd type="none" w="med" len="med"/>
                    </a:lnT>
                  </a:tcPr>
                </a:tc>
                <a:tc hMerge="1">
                  <a:txBody>
                    <a:bodyPr/>
                    <a:lstStyle/>
                    <a:p>
                      <a:endParaRPr lang="en-GB"/>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hMerge="1">
                  <a:txBody>
                    <a:bodyPr/>
                    <a:lstStyle/>
                    <a:p>
                      <a:endParaRPr lang="en-GB"/>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xmlns="" val="544897114"/>
                  </a:ext>
                </a:extLst>
              </a:tr>
              <a:tr h="329855">
                <a:tc>
                  <a:txBody>
                    <a:bodyPr/>
                    <a:lstStyle/>
                    <a:p>
                      <a:pPr marL="0" algn="l" defTabSz="685800" rtl="0" eaLnBrk="1" fontAlgn="ctr" latinLnBrk="0" hangingPunct="1">
                        <a:lnSpc>
                          <a:spcPct val="100000"/>
                        </a:lnSpc>
                        <a:spcAft>
                          <a:spcPts val="0"/>
                        </a:spcAft>
                      </a:pPr>
                      <a:r>
                        <a:rPr lang="en-GB" sz="1800" kern="1200"/>
                        <a:t>    2004-2007</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a:t>12,786</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a:t>5,516  (25)</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dirty="0"/>
                        <a:t>2,830  (26)</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dirty="0"/>
                        <a:t>4,440  (33)</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020401718"/>
                  </a:ext>
                </a:extLst>
              </a:tr>
              <a:tr h="329855">
                <a:tc>
                  <a:txBody>
                    <a:bodyPr/>
                    <a:lstStyle/>
                    <a:p>
                      <a:pPr marL="0" algn="l" defTabSz="685800" rtl="0" eaLnBrk="1" fontAlgn="ctr" latinLnBrk="0" hangingPunct="1">
                        <a:lnSpc>
                          <a:spcPct val="100000"/>
                        </a:lnSpc>
                        <a:spcAft>
                          <a:spcPts val="0"/>
                        </a:spcAft>
                      </a:pPr>
                      <a:r>
                        <a:rPr lang="en-GB" sz="1800" kern="1200"/>
                        <a:t>    2008-2009</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a:t>10,286</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a:t>4,636  (21)</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a:t>1,858  (17)</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a:t>3,792  (29)</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040298656"/>
                  </a:ext>
                </a:extLst>
              </a:tr>
              <a:tr h="329855">
                <a:tc>
                  <a:txBody>
                    <a:bodyPr/>
                    <a:lstStyle/>
                    <a:p>
                      <a:pPr marL="0" algn="l" defTabSz="685800" rtl="0" eaLnBrk="1" fontAlgn="ctr" latinLnBrk="0" hangingPunct="1">
                        <a:lnSpc>
                          <a:spcPct val="100000"/>
                        </a:lnSpc>
                        <a:spcAft>
                          <a:spcPts val="0"/>
                        </a:spcAft>
                      </a:pPr>
                      <a:r>
                        <a:rPr lang="en-GB" sz="1800" kern="1200"/>
                        <a:t>    2010-2011</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a:t>10,555</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a:t>4,565  (21)</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a:t>2,586  (24)</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a:t>3,404  (26)</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984435092"/>
                  </a:ext>
                </a:extLst>
              </a:tr>
              <a:tr h="315476">
                <a:tc>
                  <a:txBody>
                    <a:bodyPr/>
                    <a:lstStyle/>
                    <a:p>
                      <a:pPr marL="0" algn="l" defTabSz="685800" rtl="0" eaLnBrk="1" fontAlgn="ctr" latinLnBrk="0" hangingPunct="1">
                        <a:lnSpc>
                          <a:spcPct val="100000"/>
                        </a:lnSpc>
                        <a:spcAft>
                          <a:spcPts val="0"/>
                        </a:spcAft>
                      </a:pPr>
                      <a:r>
                        <a:rPr lang="en-GB" sz="1800" kern="1200"/>
                        <a:t>    2012-</a:t>
                      </a:r>
                      <a:endParaRPr lang="en-GB" sz="1800" b="0" kern="120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dirty="0"/>
                        <a:t>12,729</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dirty="0"/>
                        <a:t>7,359  (33)</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dirty="0"/>
                        <a:t>3,724  (34)</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algn="ctr" defTabSz="685800" rtl="0" eaLnBrk="1" fontAlgn="ctr" latinLnBrk="0" hangingPunct="1">
                        <a:lnSpc>
                          <a:spcPct val="100000"/>
                        </a:lnSpc>
                        <a:spcAft>
                          <a:spcPts val="0"/>
                        </a:spcAft>
                      </a:pPr>
                      <a:r>
                        <a:rPr lang="en-GB" sz="1800" kern="1200" dirty="0"/>
                        <a:t>1,646  (12)</a:t>
                      </a:r>
                      <a:endParaRPr lang="en-GB" sz="1800" b="0" kern="1200" dirty="0">
                        <a:solidFill>
                          <a:schemeClr val="tx1"/>
                        </a:solidFill>
                        <a:latin typeface="+mn-lt"/>
                        <a:ea typeface="+mn-ea"/>
                        <a:cs typeface="+mn-cs"/>
                      </a:endParaRPr>
                    </a:p>
                  </a:txBody>
                  <a:tcPr marL="3600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78025600"/>
                  </a:ext>
                </a:extLst>
              </a:tr>
            </a:tbl>
          </a:graphicData>
        </a:graphic>
      </p:graphicFrame>
    </p:spTree>
    <p:extLst>
      <p:ext uri="{BB962C8B-B14F-4D97-AF65-F5344CB8AC3E}">
        <p14:creationId xmlns:p14="http://schemas.microsoft.com/office/powerpoint/2010/main" val="187156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12818</TotalTime>
  <Words>1296</Words>
  <Application>Microsoft Office PowerPoint</Application>
  <PresentationFormat>On-screen Show (4:3)</PresentationFormat>
  <Paragraphs>256</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Wingdings</vt:lpstr>
      <vt:lpstr>Office Theme</vt:lpstr>
      <vt:lpstr>Cohort study of HIV+ children in Southern Africa returning to care after being lost to follow up:  Effect of interrupting care on mortality</vt:lpstr>
      <vt:lpstr>Introduction</vt:lpstr>
      <vt:lpstr>objectives</vt:lpstr>
      <vt:lpstr>Iedea southern africa</vt:lpstr>
      <vt:lpstr>timeline</vt:lpstr>
      <vt:lpstr>timeline</vt:lpstr>
      <vt:lpstr>METHODS</vt:lpstr>
      <vt:lpstr>Methods: person-time allocation</vt:lpstr>
      <vt:lpstr>Characteristics of children with an interruption</vt:lpstr>
      <vt:lpstr>Characteristics of interruptions</vt:lpstr>
      <vt:lpstr>effect of a care interruption on mortality</vt:lpstr>
      <vt:lpstr>effect of a care interruption on mortality</vt:lpstr>
      <vt:lpstr>Sensitivity analysis: Interruption Length</vt:lpstr>
      <vt:lpstr>Sensitivity analysis: time on art</vt:lpstr>
      <vt:lpstr>Cohort analysis</vt:lpstr>
      <vt:lpstr>implications</vt:lpstr>
      <vt:lpstr>Acknowledgements – IeDEA-SA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von Groote, Per Maximilian (ISPM)</dc:creator>
  <cp:lastModifiedBy>Saal</cp:lastModifiedBy>
  <cp:revision>4</cp:revision>
  <cp:lastPrinted>2018-06-18T13:29:38Z</cp:lastPrinted>
  <dcterms:created xsi:type="dcterms:W3CDTF">2018-02-23T10:10:12Z</dcterms:created>
  <dcterms:modified xsi:type="dcterms:W3CDTF">2018-07-26T09:49:50Z</dcterms:modified>
</cp:coreProperties>
</file>